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Gelasio"/>
      <p:regular r:id="rId23"/>
    </p:embeddedFont>
    <p:embeddedFont>
      <p:font typeface="Gelasio"/>
      <p:regular r:id="rId24"/>
    </p:embeddedFont>
    <p:embeddedFont>
      <p:font typeface="Gelasio"/>
      <p:regular r:id="rId25"/>
    </p:embeddedFont>
    <p:embeddedFont>
      <p:font typeface="Gelasio"/>
      <p:regular r:id="rId26"/>
    </p:embeddedFont>
    <p:embeddedFont>
      <p:font typeface="Gelasio"/>
      <p:regular r:id="rId27"/>
    </p:embeddedFont>
    <p:embeddedFont>
      <p:font typeface="Gelasio"/>
      <p:regular r:id="rId28"/>
    </p:embeddedFont>
    <p:embeddedFont>
      <p:font typeface="Gelasio"/>
      <p:regular r:id="rId29"/>
    </p:embeddedFont>
    <p:embeddedFont>
      <p:font typeface="Gelasio"/>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sp>
      <p:sp>
        <p:nvSpPr>
          <p:cNvPr id="3" name="Shape 1"/>
          <p:cNvSpPr/>
          <p:nvPr/>
        </p:nvSpPr>
        <p:spPr>
          <a:xfrm>
            <a:off x="0" y="0"/>
            <a:ext cx="14630400" cy="8229600"/>
          </a:xfrm>
          <a:prstGeom prst="rect">
            <a:avLst/>
          </a:prstGeom>
          <a:solidFill>
            <a:srgbClr val="464342"/>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76024"/>
            <a:ext cx="7556421" cy="1956435"/>
          </a:xfrm>
          <a:prstGeom prst="rect">
            <a:avLst/>
          </a:prstGeom>
          <a:noFill/>
          <a:ln/>
        </p:spPr>
        <p:txBody>
          <a:bodyPr wrap="square" lIns="0" tIns="0" rIns="0" bIns="0" rtlCol="0" anchor="t"/>
          <a:lstStyle/>
          <a:p>
            <a:pPr algn="l" indent="0" marL="0">
              <a:lnSpc>
                <a:spcPts val="7700"/>
              </a:lnSpc>
              <a:buNone/>
            </a:pPr>
            <a:r>
              <a:rPr lang="en-US" sz="6150" dirty="0">
                <a:solidFill>
                  <a:srgbClr val="D8B6A4"/>
                </a:solidFill>
                <a:latin typeface="Gelasio" pitchFamily="34" charset="0"/>
                <a:ea typeface="Gelasio" pitchFamily="34" charset="-122"/>
                <a:cs typeface="Gelasio" pitchFamily="34" charset="-120"/>
              </a:rPr>
              <a:t>Cryptography and Steganography</a:t>
            </a:r>
            <a:endParaRPr lang="en-US" sz="6150" dirty="0"/>
          </a:p>
        </p:txBody>
      </p:sp>
      <p:sp>
        <p:nvSpPr>
          <p:cNvPr id="4" name="Text 1"/>
          <p:cNvSpPr/>
          <p:nvPr/>
        </p:nvSpPr>
        <p:spPr>
          <a:xfrm>
            <a:off x="793790" y="4772620"/>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2"/>
          <p:cNvSpPr/>
          <p:nvPr/>
        </p:nvSpPr>
        <p:spPr>
          <a:xfrm>
            <a:off x="793790" y="5390674"/>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By: Dennis Freyman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0447" y="894755"/>
            <a:ext cx="5146477" cy="643295"/>
          </a:xfrm>
          <a:prstGeom prst="rect">
            <a:avLst/>
          </a:prstGeom>
          <a:noFill/>
          <a:ln/>
        </p:spPr>
        <p:txBody>
          <a:bodyPr wrap="none" lIns="0" tIns="0" rIns="0" bIns="0" rtlCol="0" anchor="t"/>
          <a:lstStyle/>
          <a:p>
            <a:pPr algn="l" indent="0" marL="0">
              <a:lnSpc>
                <a:spcPts val="5050"/>
              </a:lnSpc>
              <a:buNone/>
            </a:pPr>
            <a:r>
              <a:rPr lang="en-US" sz="4050" b="1" dirty="0">
                <a:solidFill>
                  <a:srgbClr val="D8B6A4"/>
                </a:solidFill>
                <a:latin typeface="Gelasio" pitchFamily="34" charset="0"/>
                <a:ea typeface="Gelasio" pitchFamily="34" charset="-122"/>
                <a:cs typeface="Gelasio" pitchFamily="34" charset="-120"/>
              </a:rPr>
              <a:t>Hash Collisions:</a:t>
            </a:r>
            <a:endParaRPr lang="en-US" sz="4050" dirty="0"/>
          </a:p>
        </p:txBody>
      </p:sp>
      <p:sp>
        <p:nvSpPr>
          <p:cNvPr id="3" name="Text 1"/>
          <p:cNvSpPr/>
          <p:nvPr/>
        </p:nvSpPr>
        <p:spPr>
          <a:xfrm>
            <a:off x="720447" y="2052638"/>
            <a:ext cx="4061222" cy="964763"/>
          </a:xfrm>
          <a:prstGeom prst="rect">
            <a:avLst/>
          </a:prstGeom>
          <a:noFill/>
          <a:ln/>
        </p:spPr>
        <p:txBody>
          <a:bodyPr wrap="square" lIns="0" tIns="0" rIns="0" bIns="0" rtlCol="0" anchor="t"/>
          <a:lstStyle/>
          <a:p>
            <a:pPr algn="l" indent="0" marL="0">
              <a:lnSpc>
                <a:spcPts val="2500"/>
              </a:lnSpc>
              <a:buNone/>
            </a:pPr>
            <a:r>
              <a:rPr lang="en-US" sz="2000" dirty="0">
                <a:solidFill>
                  <a:srgbClr val="D8B6A4"/>
                </a:solidFill>
                <a:latin typeface="Gelasio" pitchFamily="34" charset="0"/>
                <a:ea typeface="Gelasio" pitchFamily="34" charset="-122"/>
                <a:cs typeface="Gelasio" pitchFamily="34" charset="-120"/>
              </a:rPr>
              <a:t>A </a:t>
            </a:r>
            <a:pPr algn="l" indent="0" marL="0">
              <a:lnSpc>
                <a:spcPts val="2500"/>
              </a:lnSpc>
              <a:buNone/>
            </a:pPr>
            <a:r>
              <a:rPr lang="en-US" sz="2000" b="1" dirty="0">
                <a:solidFill>
                  <a:srgbClr val="D8B6A4"/>
                </a:solidFill>
                <a:latin typeface="Gelasio" pitchFamily="34" charset="0"/>
                <a:ea typeface="Gelasio" pitchFamily="34" charset="-122"/>
                <a:cs typeface="Gelasio" pitchFamily="34" charset="-120"/>
              </a:rPr>
              <a:t>hash collision</a:t>
            </a:r>
            <a:pPr algn="l" indent="0" marL="0">
              <a:lnSpc>
                <a:spcPts val="2500"/>
              </a:lnSpc>
              <a:buNone/>
            </a:pPr>
            <a:r>
              <a:rPr lang="en-US" sz="2000" dirty="0">
                <a:solidFill>
                  <a:srgbClr val="D8B6A4"/>
                </a:solidFill>
                <a:latin typeface="Gelasio" pitchFamily="34" charset="0"/>
                <a:ea typeface="Gelasio" pitchFamily="34" charset="-122"/>
                <a:cs typeface="Gelasio" pitchFamily="34" charset="-120"/>
              </a:rPr>
              <a:t> occurs when two different inputs produce the same hash value.</a:t>
            </a:r>
            <a:endParaRPr lang="en-US" sz="2000" dirty="0"/>
          </a:p>
        </p:txBody>
      </p:sp>
      <p:sp>
        <p:nvSpPr>
          <p:cNvPr id="4" name="Text 2"/>
          <p:cNvSpPr/>
          <p:nvPr/>
        </p:nvSpPr>
        <p:spPr>
          <a:xfrm>
            <a:off x="720447" y="3223260"/>
            <a:ext cx="4061222" cy="1317308"/>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Collisions undermine the security and reliability of a hash function, as they allow for two different pieces of data to appear identical based on their hash.</a:t>
            </a:r>
            <a:endParaRPr lang="en-US" sz="1600" dirty="0"/>
          </a:p>
        </p:txBody>
      </p:sp>
      <p:sp>
        <p:nvSpPr>
          <p:cNvPr id="5" name="Text 3"/>
          <p:cNvSpPr/>
          <p:nvPr/>
        </p:nvSpPr>
        <p:spPr>
          <a:xfrm>
            <a:off x="720447" y="4725829"/>
            <a:ext cx="4061222" cy="2305288"/>
          </a:xfrm>
          <a:prstGeom prst="rect">
            <a:avLst/>
          </a:prstGeom>
          <a:noFill/>
          <a:ln/>
        </p:spPr>
        <p:txBody>
          <a:bodyPr wrap="square" lIns="0" tIns="0" rIns="0" bIns="0" rtlCol="0" anchor="t"/>
          <a:lstStyle/>
          <a:p>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If two different files generate the same hash, an attacker could substitute one for the other without detection. As a result, the existence of a hash collision can lead to security vulnerabilities in systems that rely on hashing for data integrity or cryptographic verification.</a:t>
            </a:r>
            <a:endParaRPr lang="en-US" sz="1600" dirty="0"/>
          </a:p>
        </p:txBody>
      </p:sp>
      <p:sp>
        <p:nvSpPr>
          <p:cNvPr id="6" name="Text 4"/>
          <p:cNvSpPr/>
          <p:nvPr/>
        </p:nvSpPr>
        <p:spPr>
          <a:xfrm>
            <a:off x="5291495" y="2052638"/>
            <a:ext cx="2825591" cy="321588"/>
          </a:xfrm>
          <a:prstGeom prst="rect">
            <a:avLst/>
          </a:prstGeom>
          <a:noFill/>
          <a:ln/>
        </p:spPr>
        <p:txBody>
          <a:bodyPr wrap="none" lIns="0" tIns="0" rIns="0" bIns="0" rtlCol="0" anchor="t"/>
          <a:lstStyle/>
          <a:p>
            <a:pPr algn="l" indent="0" marL="0">
              <a:lnSpc>
                <a:spcPts val="2500"/>
              </a:lnSpc>
              <a:buNone/>
            </a:pPr>
            <a:r>
              <a:rPr lang="en-US" sz="2000" dirty="0">
                <a:solidFill>
                  <a:srgbClr val="D8B6A4"/>
                </a:solidFill>
                <a:latin typeface="Gelasio" pitchFamily="34" charset="0"/>
                <a:ea typeface="Gelasio" pitchFamily="34" charset="-122"/>
                <a:cs typeface="Gelasio" pitchFamily="34" charset="-120"/>
              </a:rPr>
              <a:t>The </a:t>
            </a:r>
            <a:pPr algn="l" indent="0" marL="0">
              <a:lnSpc>
                <a:spcPts val="2500"/>
              </a:lnSpc>
              <a:buNone/>
            </a:pPr>
            <a:r>
              <a:rPr lang="en-US" sz="2000" b="1" dirty="0">
                <a:solidFill>
                  <a:srgbClr val="D8B6A4"/>
                </a:solidFill>
                <a:latin typeface="Gelasio" pitchFamily="34" charset="0"/>
                <a:ea typeface="Gelasio" pitchFamily="34" charset="-122"/>
                <a:cs typeface="Gelasio" pitchFamily="34" charset="-120"/>
              </a:rPr>
              <a:t>Birthday Attack</a:t>
            </a:r>
            <a:pPr algn="l" indent="0" marL="0">
              <a:lnSpc>
                <a:spcPts val="2500"/>
              </a:lnSpc>
              <a:buNone/>
            </a:pPr>
            <a:r>
              <a:rPr lang="en-US" sz="2000" dirty="0">
                <a:solidFill>
                  <a:srgbClr val="D8B6A4"/>
                </a:solidFill>
                <a:latin typeface="Gelasio" pitchFamily="34" charset="0"/>
                <a:ea typeface="Gelasio" pitchFamily="34" charset="-122"/>
                <a:cs typeface="Gelasio" pitchFamily="34" charset="-120"/>
              </a:rPr>
              <a:t> is</a:t>
            </a:r>
            <a:endParaRPr lang="en-US" sz="2000" dirty="0"/>
          </a:p>
        </p:txBody>
      </p:sp>
      <p:sp>
        <p:nvSpPr>
          <p:cNvPr id="7" name="Text 5"/>
          <p:cNvSpPr/>
          <p:nvPr/>
        </p:nvSpPr>
        <p:spPr>
          <a:xfrm>
            <a:off x="5291495" y="2580084"/>
            <a:ext cx="4061222" cy="197596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The paradox refers to the counterintuitive probability that in a group of just 23 people, there is a 50% chance that at least two people share the same birthday. This concept applies to  </a:t>
            </a:r>
            <a:pPr algn="l" indent="0" marL="0">
              <a:lnSpc>
                <a:spcPts val="2550"/>
              </a:lnSpc>
              <a:buNone/>
            </a:pPr>
            <a:r>
              <a:rPr lang="en-US" sz="1600" b="1" dirty="0">
                <a:solidFill>
                  <a:srgbClr val="C9C2C0"/>
                </a:solidFill>
                <a:latin typeface="Gelasio" pitchFamily="34" charset="0"/>
                <a:ea typeface="Gelasio" pitchFamily="34" charset="-122"/>
                <a:cs typeface="Gelasio" pitchFamily="34" charset="-120"/>
              </a:rPr>
              <a:t>hash collisions</a:t>
            </a:r>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a:t>
            </a:r>
            <a:endParaRPr lang="en-US" sz="1600" dirty="0"/>
          </a:p>
        </p:txBody>
      </p:sp>
      <p:sp>
        <p:nvSpPr>
          <p:cNvPr id="8" name="Text 6"/>
          <p:cNvSpPr/>
          <p:nvPr/>
        </p:nvSpPr>
        <p:spPr>
          <a:xfrm>
            <a:off x="5291495" y="4628078"/>
            <a:ext cx="4061222" cy="2634615"/>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A </a:t>
            </a:r>
            <a:pPr algn="l" indent="0" marL="0">
              <a:lnSpc>
                <a:spcPts val="2550"/>
              </a:lnSpc>
              <a:buNone/>
            </a:pPr>
            <a:r>
              <a:rPr lang="en-US" sz="1600" b="1" dirty="0">
                <a:solidFill>
                  <a:srgbClr val="C9C2C0"/>
                </a:solidFill>
                <a:latin typeface="Gelasio" pitchFamily="34" charset="0"/>
                <a:ea typeface="Gelasio" pitchFamily="34" charset="-122"/>
                <a:cs typeface="Gelasio" pitchFamily="34" charset="-120"/>
              </a:rPr>
              <a:t>birthday attack</a:t>
            </a:r>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 on a hash function tries to find two different inputs that result in the same hash value (a collision) by leveraging the same principle as the birthday paradox. The attack doesn’t aim to find a specific input but rather </a:t>
            </a:r>
            <a:pPr algn="l" indent="0" marL="0">
              <a:lnSpc>
                <a:spcPts val="2550"/>
              </a:lnSpc>
              <a:buNone/>
            </a:pPr>
            <a:r>
              <a:rPr lang="en-US" sz="1600" i="1" dirty="0">
                <a:solidFill>
                  <a:srgbClr val="C9C2C0"/>
                </a:solidFill>
                <a:latin typeface="Gelasio" pitchFamily="34" charset="0"/>
                <a:ea typeface="Gelasio" pitchFamily="34" charset="-122"/>
                <a:cs typeface="Gelasio" pitchFamily="34" charset="-120"/>
              </a:rPr>
              <a:t>any</a:t>
            </a:r>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 two inputs that generate the same hash.</a:t>
            </a:r>
            <a:endParaRPr lang="en-US" sz="1600" dirty="0"/>
          </a:p>
        </p:txBody>
      </p:sp>
      <p:sp>
        <p:nvSpPr>
          <p:cNvPr id="9" name="Text 7"/>
          <p:cNvSpPr/>
          <p:nvPr/>
        </p:nvSpPr>
        <p:spPr>
          <a:xfrm>
            <a:off x="9862542" y="2052638"/>
            <a:ext cx="4061222" cy="643176"/>
          </a:xfrm>
          <a:prstGeom prst="rect">
            <a:avLst/>
          </a:prstGeom>
          <a:noFill/>
          <a:ln/>
        </p:spPr>
        <p:txBody>
          <a:bodyPr wrap="square" lIns="0" tIns="0" rIns="0" bIns="0" rtlCol="0" anchor="t"/>
          <a:lstStyle/>
          <a:p>
            <a:pPr algn="l" indent="0" marL="0">
              <a:lnSpc>
                <a:spcPts val="2500"/>
              </a:lnSpc>
              <a:buNone/>
            </a:pPr>
            <a:r>
              <a:rPr lang="en-US" sz="2000" dirty="0">
                <a:solidFill>
                  <a:srgbClr val="D8B6A4"/>
                </a:solidFill>
                <a:latin typeface="Gelasio" pitchFamily="34" charset="0"/>
                <a:ea typeface="Gelasio" pitchFamily="34" charset="-122"/>
                <a:cs typeface="Gelasio" pitchFamily="34" charset="-120"/>
              </a:rPr>
              <a:t>Birthday Paradox and </a:t>
            </a:r>
            <a:pPr algn="l" indent="0" marL="0">
              <a:lnSpc>
                <a:spcPts val="2500"/>
              </a:lnSpc>
              <a:buNone/>
            </a:pPr>
            <a:r>
              <a:rPr lang="en-US" sz="2000" i="1" dirty="0">
                <a:solidFill>
                  <a:srgbClr val="D8B6A4"/>
                </a:solidFill>
                <a:latin typeface="Gelasio" pitchFamily="34" charset="0"/>
                <a:ea typeface="Gelasio" pitchFamily="34" charset="-122"/>
                <a:cs typeface="Gelasio" pitchFamily="34" charset="-120"/>
              </a:rPr>
              <a:t>Hash Security:</a:t>
            </a:r>
            <a:endParaRPr lang="en-US" sz="2000" dirty="0"/>
          </a:p>
        </p:txBody>
      </p:sp>
      <p:sp>
        <p:nvSpPr>
          <p:cNvPr id="10" name="Text 8"/>
          <p:cNvSpPr/>
          <p:nvPr/>
        </p:nvSpPr>
        <p:spPr>
          <a:xfrm>
            <a:off x="9862542" y="2901672"/>
            <a:ext cx="4061222" cy="987981"/>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9C2C0"/>
                </a:solidFill>
                <a:latin typeface="Gelasio" pitchFamily="34" charset="0"/>
                <a:ea typeface="Gelasio" pitchFamily="34" charset="-122"/>
                <a:cs typeface="Gelasio" pitchFamily="34" charset="-120"/>
              </a:rPr>
              <a:t>To guard against birthday attacks, the output length of the hash needs to be large enough.</a:t>
            </a:r>
            <a:endParaRPr lang="en-US" sz="1600" dirty="0"/>
          </a:p>
        </p:txBody>
      </p:sp>
      <p:sp>
        <p:nvSpPr>
          <p:cNvPr id="11" name="Text 9"/>
          <p:cNvSpPr/>
          <p:nvPr/>
        </p:nvSpPr>
        <p:spPr>
          <a:xfrm>
            <a:off x="9862542" y="3961686"/>
            <a:ext cx="4061222" cy="1646634"/>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C9C2C0"/>
                </a:solidFill>
                <a:latin typeface="Gelasio" pitchFamily="34" charset="0"/>
                <a:ea typeface="Gelasio" pitchFamily="34" charset="-122"/>
                <a:cs typeface="Gelasio" pitchFamily="34" charset="-120"/>
              </a:rPr>
              <a:t>MD5, an older hashing algorithm, </a:t>
            </a:r>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128-bit output. Due to computational technology today, this makes hash collisions possible. This is one reason why MD5 is no longer considered secure.</a:t>
            </a:r>
            <a:endParaRPr lang="en-US" sz="1600" dirty="0"/>
          </a:p>
        </p:txBody>
      </p:sp>
      <p:sp>
        <p:nvSpPr>
          <p:cNvPr id="12" name="Text 10"/>
          <p:cNvSpPr/>
          <p:nvPr/>
        </p:nvSpPr>
        <p:spPr>
          <a:xfrm>
            <a:off x="9862542" y="5680353"/>
            <a:ext cx="4061222" cy="1317308"/>
          </a:xfrm>
          <a:prstGeom prst="rect">
            <a:avLst/>
          </a:prstGeom>
          <a:noFill/>
          <a:ln/>
        </p:spPr>
        <p:txBody>
          <a:bodyPr wrap="square" lIns="0" tIns="0" rIns="0" bIns="0" rtlCol="0" anchor="t"/>
          <a:lstStyle/>
          <a:p>
            <a:pPr algn="l" marL="342900" indent="-342900">
              <a:lnSpc>
                <a:spcPts val="2550"/>
              </a:lnSpc>
              <a:buSzPct val="100000"/>
              <a:buChar char="•"/>
            </a:pPr>
            <a:r>
              <a:rPr lang="en-US" sz="1600" b="1" dirty="0">
                <a:solidFill>
                  <a:srgbClr val="C9C2C0"/>
                </a:solidFill>
                <a:latin typeface="Gelasio" pitchFamily="34" charset="0"/>
                <a:ea typeface="Gelasio" pitchFamily="34" charset="-122"/>
                <a:cs typeface="Gelasio" pitchFamily="34" charset="-120"/>
              </a:rPr>
              <a:t>SHA-256</a:t>
            </a:r>
            <a:pPr algn="l" indent="0" marL="0">
              <a:lnSpc>
                <a:spcPts val="2550"/>
              </a:lnSpc>
              <a:buNone/>
            </a:pPr>
            <a:r>
              <a:rPr lang="en-US" sz="1600" dirty="0">
                <a:solidFill>
                  <a:srgbClr val="C9C2C0"/>
                </a:solidFill>
                <a:latin typeface="Gelasio" pitchFamily="34" charset="0"/>
                <a:ea typeface="Gelasio" pitchFamily="34" charset="-122"/>
                <a:cs typeface="Gelasio" pitchFamily="34" charset="-120"/>
              </a:rPr>
              <a:t>: SHA-256, with a 256-bit output, is much more resistant to birthday attacks. The amount of bits per hash is 2^256 rather than 2^128. </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51390" y="1384816"/>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Digital Signatures</a:t>
            </a:r>
            <a:endParaRPr lang="en-US" sz="4450" dirty="0"/>
          </a:p>
        </p:txBody>
      </p:sp>
      <p:sp>
        <p:nvSpPr>
          <p:cNvPr id="4" name="Shape 1"/>
          <p:cNvSpPr/>
          <p:nvPr/>
        </p:nvSpPr>
        <p:spPr>
          <a:xfrm>
            <a:off x="4451390" y="2433757"/>
            <a:ext cx="510302" cy="510302"/>
          </a:xfrm>
          <a:prstGeom prst="roundRect">
            <a:avLst>
              <a:gd name="adj" fmla="val 6667"/>
            </a:avLst>
          </a:prstGeom>
          <a:solidFill>
            <a:srgbClr val="373433"/>
          </a:solidFill>
          <a:ln/>
        </p:spPr>
      </p:sp>
      <p:sp>
        <p:nvSpPr>
          <p:cNvPr id="5" name="Text 2"/>
          <p:cNvSpPr/>
          <p:nvPr/>
        </p:nvSpPr>
        <p:spPr>
          <a:xfrm>
            <a:off x="4536460" y="247626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5188506" y="2511623"/>
            <a:ext cx="8648105" cy="141732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Digital signatures are a critical cryptographic tool used to verify the authenticity and integrity of messages, files, or digital documents. They serve the same purpose as handwritten signatures in the physical world</a:t>
            </a:r>
            <a:endParaRPr lang="en-US" sz="2200" dirty="0"/>
          </a:p>
        </p:txBody>
      </p:sp>
      <p:sp>
        <p:nvSpPr>
          <p:cNvPr id="7" name="Shape 4"/>
          <p:cNvSpPr/>
          <p:nvPr/>
        </p:nvSpPr>
        <p:spPr>
          <a:xfrm>
            <a:off x="4451390" y="4382572"/>
            <a:ext cx="510302" cy="510302"/>
          </a:xfrm>
          <a:prstGeom prst="roundRect">
            <a:avLst>
              <a:gd name="adj" fmla="val 6667"/>
            </a:avLst>
          </a:prstGeom>
          <a:solidFill>
            <a:srgbClr val="373433"/>
          </a:solidFill>
          <a:ln/>
        </p:spPr>
      </p:sp>
      <p:sp>
        <p:nvSpPr>
          <p:cNvPr id="8" name="Text 5"/>
          <p:cNvSpPr/>
          <p:nvPr/>
        </p:nvSpPr>
        <p:spPr>
          <a:xfrm>
            <a:off x="4536460" y="4425077"/>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9" name="Text 6"/>
          <p:cNvSpPr/>
          <p:nvPr/>
        </p:nvSpPr>
        <p:spPr>
          <a:xfrm>
            <a:off x="5188506" y="4460438"/>
            <a:ext cx="3760470"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How Digital Signatures Work:</a:t>
            </a:r>
            <a:endParaRPr lang="en-US" sz="2200" dirty="0"/>
          </a:p>
        </p:txBody>
      </p:sp>
      <p:sp>
        <p:nvSpPr>
          <p:cNvPr id="10" name="Text 7"/>
          <p:cNvSpPr/>
          <p:nvPr/>
        </p:nvSpPr>
        <p:spPr>
          <a:xfrm>
            <a:off x="5188506" y="4950857"/>
            <a:ext cx="8648105"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Signing the Document: The sender generates a hash of the document or message they want to sign. This hash is then encrypted using the sender's private key</a:t>
            </a:r>
            <a:endParaRPr lang="en-US" sz="1750" dirty="0"/>
          </a:p>
        </p:txBody>
      </p:sp>
      <p:sp>
        <p:nvSpPr>
          <p:cNvPr id="11" name="Text 8"/>
          <p:cNvSpPr/>
          <p:nvPr/>
        </p:nvSpPr>
        <p:spPr>
          <a:xfrm>
            <a:off x="5188506" y="5755958"/>
            <a:ext cx="8648105"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The recipient decrypts the digital signature using the sender's public key. This reveals the original hash, which the recipient can then compare to their own hash of the message. </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1148"/>
          </a:xfrm>
          <a:prstGeom prst="rect">
            <a:avLst/>
          </a:prstGeom>
        </p:spPr>
      </p:pic>
      <p:sp>
        <p:nvSpPr>
          <p:cNvPr id="3" name="Text 0"/>
          <p:cNvSpPr/>
          <p:nvPr/>
        </p:nvSpPr>
        <p:spPr>
          <a:xfrm>
            <a:off x="623768" y="490061"/>
            <a:ext cx="7896463" cy="1113949"/>
          </a:xfrm>
          <a:prstGeom prst="rect">
            <a:avLst/>
          </a:prstGeom>
          <a:noFill/>
          <a:ln/>
        </p:spPr>
        <p:txBody>
          <a:bodyPr wrap="square" lIns="0" tIns="0" rIns="0" bIns="0" rtlCol="0" anchor="t"/>
          <a:lstStyle/>
          <a:p>
            <a:pPr algn="l" indent="0" marL="0">
              <a:lnSpc>
                <a:spcPts val="4350"/>
              </a:lnSpc>
              <a:buNone/>
            </a:pPr>
            <a:r>
              <a:rPr lang="en-US" sz="3500" dirty="0">
                <a:solidFill>
                  <a:srgbClr val="D8B6A4"/>
                </a:solidFill>
                <a:latin typeface="Gelasio" pitchFamily="34" charset="0"/>
                <a:ea typeface="Gelasio" pitchFamily="34" charset="-122"/>
                <a:cs typeface="Gelasio" pitchFamily="34" charset="-120"/>
              </a:rPr>
              <a:t>Steganography: Hiding Data in Plain Sight</a:t>
            </a:r>
            <a:endParaRPr lang="en-US" sz="3500" dirty="0"/>
          </a:p>
        </p:txBody>
      </p:sp>
      <p:pic>
        <p:nvPicPr>
          <p:cNvPr id="4" name="Image 1" descr="preencoded.png">    </p:cNvPr>
          <p:cNvPicPr>
            <a:picLocks noChangeAspect="1"/>
          </p:cNvPicPr>
          <p:nvPr/>
        </p:nvPicPr>
        <p:blipFill>
          <a:blip r:embed="rId2"/>
          <a:stretch>
            <a:fillRect/>
          </a:stretch>
        </p:blipFill>
        <p:spPr>
          <a:xfrm>
            <a:off x="623768" y="1871305"/>
            <a:ext cx="445532" cy="445532"/>
          </a:xfrm>
          <a:prstGeom prst="rect">
            <a:avLst/>
          </a:prstGeom>
        </p:spPr>
      </p:pic>
      <p:sp>
        <p:nvSpPr>
          <p:cNvPr id="5" name="Text 1"/>
          <p:cNvSpPr/>
          <p:nvPr/>
        </p:nvSpPr>
        <p:spPr>
          <a:xfrm>
            <a:off x="623768" y="2539603"/>
            <a:ext cx="2228017" cy="278368"/>
          </a:xfrm>
          <a:prstGeom prst="rect">
            <a:avLst/>
          </a:prstGeom>
          <a:noFill/>
          <a:ln/>
        </p:spPr>
        <p:txBody>
          <a:bodyPr wrap="none" lIns="0" tIns="0" rIns="0" bIns="0" rtlCol="0" anchor="t"/>
          <a:lstStyle/>
          <a:p>
            <a:pPr algn="l" indent="0" marL="0">
              <a:lnSpc>
                <a:spcPts val="2150"/>
              </a:lnSpc>
              <a:buNone/>
            </a:pPr>
            <a:r>
              <a:rPr lang="en-US" sz="1750" dirty="0">
                <a:solidFill>
                  <a:srgbClr val="C9C2C0"/>
                </a:solidFill>
                <a:latin typeface="Gelasio" pitchFamily="34" charset="0"/>
                <a:ea typeface="Gelasio" pitchFamily="34" charset="-122"/>
                <a:cs typeface="Gelasio" pitchFamily="34" charset="-120"/>
              </a:rPr>
              <a:t>Steganography</a:t>
            </a:r>
            <a:endParaRPr lang="en-US" sz="1750" dirty="0"/>
          </a:p>
        </p:txBody>
      </p:sp>
      <p:sp>
        <p:nvSpPr>
          <p:cNvPr id="6" name="Text 2"/>
          <p:cNvSpPr/>
          <p:nvPr/>
        </p:nvSpPr>
        <p:spPr>
          <a:xfrm>
            <a:off x="623768" y="2924889"/>
            <a:ext cx="7896463" cy="570309"/>
          </a:xfrm>
          <a:prstGeom prst="rect">
            <a:avLst/>
          </a:prstGeom>
          <a:noFill/>
          <a:ln/>
        </p:spPr>
        <p:txBody>
          <a:bodyPr wrap="square" lIns="0" tIns="0" rIns="0" bIns="0" rtlCol="0" anchor="t"/>
          <a:lstStyle/>
          <a:p>
            <a:pPr algn="l" indent="0" marL="0">
              <a:lnSpc>
                <a:spcPts val="2200"/>
              </a:lnSpc>
              <a:buNone/>
            </a:pPr>
            <a:r>
              <a:rPr lang="en-US" sz="1400" dirty="0">
                <a:solidFill>
                  <a:srgbClr val="C9C2C0"/>
                </a:solidFill>
                <a:latin typeface="Gelasio" pitchFamily="34" charset="0"/>
                <a:ea typeface="Gelasio" pitchFamily="34" charset="-122"/>
                <a:cs typeface="Gelasio" pitchFamily="34" charset="-120"/>
              </a:rPr>
              <a:t>The practice of concealing messages or data within non-secret text or files so that the existence of the hidden information is not obvious. </a:t>
            </a:r>
            <a:endParaRPr lang="en-US" sz="1400" dirty="0"/>
          </a:p>
        </p:txBody>
      </p:sp>
      <p:pic>
        <p:nvPicPr>
          <p:cNvPr id="7" name="Image 2" descr="preencoded.png">    </p:cNvPr>
          <p:cNvPicPr>
            <a:picLocks noChangeAspect="1"/>
          </p:cNvPicPr>
          <p:nvPr/>
        </p:nvPicPr>
        <p:blipFill>
          <a:blip r:embed="rId3"/>
          <a:stretch>
            <a:fillRect/>
          </a:stretch>
        </p:blipFill>
        <p:spPr>
          <a:xfrm>
            <a:off x="623768" y="3851672"/>
            <a:ext cx="445532" cy="445532"/>
          </a:xfrm>
          <a:prstGeom prst="rect">
            <a:avLst/>
          </a:prstGeom>
        </p:spPr>
      </p:pic>
      <p:sp>
        <p:nvSpPr>
          <p:cNvPr id="8" name="Text 3"/>
          <p:cNvSpPr/>
          <p:nvPr/>
        </p:nvSpPr>
        <p:spPr>
          <a:xfrm>
            <a:off x="623768" y="4519970"/>
            <a:ext cx="2228017" cy="278368"/>
          </a:xfrm>
          <a:prstGeom prst="rect">
            <a:avLst/>
          </a:prstGeom>
          <a:noFill/>
          <a:ln/>
        </p:spPr>
        <p:txBody>
          <a:bodyPr wrap="none" lIns="0" tIns="0" rIns="0" bIns="0" rtlCol="0" anchor="t"/>
          <a:lstStyle/>
          <a:p>
            <a:pPr algn="l" indent="0" marL="0">
              <a:lnSpc>
                <a:spcPts val="2150"/>
              </a:lnSpc>
              <a:buNone/>
            </a:pPr>
            <a:r>
              <a:rPr lang="en-US" sz="1750" dirty="0">
                <a:solidFill>
                  <a:srgbClr val="C9C2C0"/>
                </a:solidFill>
                <a:latin typeface="Gelasio" pitchFamily="34" charset="0"/>
                <a:ea typeface="Gelasio" pitchFamily="34" charset="-122"/>
                <a:cs typeface="Gelasio" pitchFamily="34" charset="-120"/>
              </a:rPr>
              <a:t>Difference </a:t>
            </a:r>
            <a:endParaRPr lang="en-US" sz="1750" dirty="0"/>
          </a:p>
        </p:txBody>
      </p:sp>
      <p:sp>
        <p:nvSpPr>
          <p:cNvPr id="9" name="Text 4"/>
          <p:cNvSpPr/>
          <p:nvPr/>
        </p:nvSpPr>
        <p:spPr>
          <a:xfrm>
            <a:off x="623768" y="4905256"/>
            <a:ext cx="7896463" cy="570309"/>
          </a:xfrm>
          <a:prstGeom prst="rect">
            <a:avLst/>
          </a:prstGeom>
          <a:noFill/>
          <a:ln/>
        </p:spPr>
        <p:txBody>
          <a:bodyPr wrap="square" lIns="0" tIns="0" rIns="0" bIns="0" rtlCol="0" anchor="t"/>
          <a:lstStyle/>
          <a:p>
            <a:pPr algn="l" indent="0" marL="0">
              <a:lnSpc>
                <a:spcPts val="2200"/>
              </a:lnSpc>
              <a:buNone/>
            </a:pPr>
            <a:r>
              <a:rPr lang="en-US" sz="1400" dirty="0">
                <a:solidFill>
                  <a:srgbClr val="C9C2C0"/>
                </a:solidFill>
                <a:latin typeface="Gelasio" pitchFamily="34" charset="0"/>
                <a:ea typeface="Gelasio" pitchFamily="34" charset="-122"/>
                <a:cs typeface="Gelasio" pitchFamily="34" charset="-120"/>
              </a:rPr>
              <a:t>Unlike cryptography, which disguises the content of a message, steganography disguises the existence of the message itself. </a:t>
            </a:r>
            <a:endParaRPr lang="en-US" sz="1400" dirty="0"/>
          </a:p>
        </p:txBody>
      </p:sp>
      <p:pic>
        <p:nvPicPr>
          <p:cNvPr id="10" name="Image 3" descr="preencoded.png">    </p:cNvPr>
          <p:cNvPicPr>
            <a:picLocks noChangeAspect="1"/>
          </p:cNvPicPr>
          <p:nvPr/>
        </p:nvPicPr>
        <p:blipFill>
          <a:blip r:embed="rId4"/>
          <a:stretch>
            <a:fillRect/>
          </a:stretch>
        </p:blipFill>
        <p:spPr>
          <a:xfrm>
            <a:off x="623768" y="5832038"/>
            <a:ext cx="445532" cy="445532"/>
          </a:xfrm>
          <a:prstGeom prst="rect">
            <a:avLst/>
          </a:prstGeom>
        </p:spPr>
      </p:pic>
      <p:sp>
        <p:nvSpPr>
          <p:cNvPr id="11" name="Text 5"/>
          <p:cNvSpPr/>
          <p:nvPr/>
        </p:nvSpPr>
        <p:spPr>
          <a:xfrm>
            <a:off x="623768" y="6500336"/>
            <a:ext cx="2228017" cy="278368"/>
          </a:xfrm>
          <a:prstGeom prst="rect">
            <a:avLst/>
          </a:prstGeom>
          <a:noFill/>
          <a:ln/>
        </p:spPr>
        <p:txBody>
          <a:bodyPr wrap="none" lIns="0" tIns="0" rIns="0" bIns="0" rtlCol="0" anchor="t"/>
          <a:lstStyle/>
          <a:p>
            <a:pPr algn="l" indent="0" marL="0">
              <a:lnSpc>
                <a:spcPts val="2150"/>
              </a:lnSpc>
              <a:buNone/>
            </a:pPr>
            <a:r>
              <a:rPr lang="en-US" sz="1750" dirty="0">
                <a:solidFill>
                  <a:srgbClr val="C9C2C0"/>
                </a:solidFill>
                <a:latin typeface="Gelasio" pitchFamily="34" charset="0"/>
                <a:ea typeface="Gelasio" pitchFamily="34" charset="-122"/>
                <a:cs typeface="Gelasio" pitchFamily="34" charset="-120"/>
              </a:rPr>
              <a:t>History</a:t>
            </a:r>
            <a:endParaRPr lang="en-US" sz="1750" dirty="0"/>
          </a:p>
        </p:txBody>
      </p:sp>
      <p:sp>
        <p:nvSpPr>
          <p:cNvPr id="12" name="Text 6"/>
          <p:cNvSpPr/>
          <p:nvPr/>
        </p:nvSpPr>
        <p:spPr>
          <a:xfrm>
            <a:off x="623768" y="6885623"/>
            <a:ext cx="7896463" cy="855464"/>
          </a:xfrm>
          <a:prstGeom prst="rect">
            <a:avLst/>
          </a:prstGeom>
          <a:noFill/>
          <a:ln/>
        </p:spPr>
        <p:txBody>
          <a:bodyPr wrap="square" lIns="0" tIns="0" rIns="0" bIns="0" rtlCol="0" anchor="t"/>
          <a:lstStyle/>
          <a:p>
            <a:pPr algn="l" indent="0" marL="0">
              <a:lnSpc>
                <a:spcPts val="2200"/>
              </a:lnSpc>
              <a:buNone/>
            </a:pPr>
            <a:r>
              <a:rPr lang="en-US" sz="1400" dirty="0">
                <a:solidFill>
                  <a:srgbClr val="C9C2C0"/>
                </a:solidFill>
                <a:latin typeface="Gelasio" pitchFamily="34" charset="0"/>
                <a:ea typeface="Gelasio" pitchFamily="34" charset="-122"/>
                <a:cs typeface="Gelasio" pitchFamily="34" charset="-120"/>
              </a:rPr>
              <a:t>While steganography has been used for centuries (e.g., writing secret messages with invisible ink), in the digital age, it commonly involves hiding information within digital media like images, sound files, or even text documents.</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36508" y="501491"/>
            <a:ext cx="4546640" cy="568285"/>
          </a:xfrm>
          <a:prstGeom prst="rect">
            <a:avLst/>
          </a:prstGeom>
          <a:noFill/>
          <a:ln/>
        </p:spPr>
        <p:txBody>
          <a:bodyPr wrap="none" lIns="0" tIns="0" rIns="0" bIns="0" rtlCol="0" anchor="t"/>
          <a:lstStyle/>
          <a:p>
            <a:pPr algn="l" indent="0" marL="0">
              <a:lnSpc>
                <a:spcPts val="4450"/>
              </a:lnSpc>
              <a:buNone/>
            </a:pPr>
            <a:r>
              <a:rPr lang="en-US" sz="3550" b="1" dirty="0">
                <a:solidFill>
                  <a:srgbClr val="D8B6A4"/>
                </a:solidFill>
                <a:latin typeface="Gelasio" pitchFamily="34" charset="0"/>
                <a:ea typeface="Gelasio" pitchFamily="34" charset="-122"/>
                <a:cs typeface="Gelasio" pitchFamily="34" charset="-120"/>
              </a:rPr>
              <a:t>How It Works:</a:t>
            </a:r>
            <a:endParaRPr lang="en-US" sz="3550" dirty="0"/>
          </a:p>
        </p:txBody>
      </p:sp>
      <p:pic>
        <p:nvPicPr>
          <p:cNvPr id="3" name="Image 0" descr="preencoded.png">    </p:cNvPr>
          <p:cNvPicPr>
            <a:picLocks noChangeAspect="1"/>
          </p:cNvPicPr>
          <p:nvPr/>
        </p:nvPicPr>
        <p:blipFill>
          <a:blip r:embed="rId1"/>
          <a:stretch>
            <a:fillRect/>
          </a:stretch>
        </p:blipFill>
        <p:spPr>
          <a:xfrm>
            <a:off x="636508" y="1342549"/>
            <a:ext cx="454581" cy="454581"/>
          </a:xfrm>
          <a:prstGeom prst="rect">
            <a:avLst/>
          </a:prstGeom>
        </p:spPr>
      </p:pic>
      <p:sp>
        <p:nvSpPr>
          <p:cNvPr id="4" name="Text 1"/>
          <p:cNvSpPr/>
          <p:nvPr/>
        </p:nvSpPr>
        <p:spPr>
          <a:xfrm>
            <a:off x="636508" y="2024420"/>
            <a:ext cx="4748689" cy="28408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Hiding Data in the Least Significant Bits (LSB):</a:t>
            </a:r>
            <a:endParaRPr lang="en-US" sz="1750" dirty="0"/>
          </a:p>
        </p:txBody>
      </p:sp>
      <p:sp>
        <p:nvSpPr>
          <p:cNvPr id="5" name="Text 2"/>
          <p:cNvSpPr/>
          <p:nvPr/>
        </p:nvSpPr>
        <p:spPr>
          <a:xfrm>
            <a:off x="636508" y="2417564"/>
            <a:ext cx="6564987"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Digital images are composed of pixels, each represented by color values. </a:t>
            </a:r>
            <a:endParaRPr lang="en-US" sz="1400" dirty="0"/>
          </a:p>
        </p:txBody>
      </p:sp>
      <p:sp>
        <p:nvSpPr>
          <p:cNvPr id="6" name="Text 3"/>
          <p:cNvSpPr/>
          <p:nvPr/>
        </p:nvSpPr>
        <p:spPr>
          <a:xfrm>
            <a:off x="636508" y="2772013"/>
            <a:ext cx="6564987"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Each color value is stored as a binary number. In LSB steganography, the last bit of each color value can be modified to encode hidden data. </a:t>
            </a:r>
            <a:endParaRPr lang="en-US" sz="1400" dirty="0"/>
          </a:p>
        </p:txBody>
      </p:sp>
      <p:sp>
        <p:nvSpPr>
          <p:cNvPr id="7" name="Text 4"/>
          <p:cNvSpPr/>
          <p:nvPr/>
        </p:nvSpPr>
        <p:spPr>
          <a:xfrm>
            <a:off x="636508" y="3417332"/>
            <a:ext cx="6564987"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This slight modification is imperceptible to the human eye because it only changes the color very slightly.</a:t>
            </a:r>
            <a:endParaRPr lang="en-US" sz="1400" dirty="0"/>
          </a:p>
        </p:txBody>
      </p:sp>
      <p:pic>
        <p:nvPicPr>
          <p:cNvPr id="8" name="Image 1" descr="preencoded.png">    </p:cNvPr>
          <p:cNvPicPr>
            <a:picLocks noChangeAspect="1"/>
          </p:cNvPicPr>
          <p:nvPr/>
        </p:nvPicPr>
        <p:blipFill>
          <a:blip r:embed="rId2"/>
          <a:stretch>
            <a:fillRect/>
          </a:stretch>
        </p:blipFill>
        <p:spPr>
          <a:xfrm>
            <a:off x="7428786" y="1342549"/>
            <a:ext cx="454581" cy="454581"/>
          </a:xfrm>
          <a:prstGeom prst="rect">
            <a:avLst/>
          </a:prstGeom>
        </p:spPr>
      </p:pic>
      <p:sp>
        <p:nvSpPr>
          <p:cNvPr id="9" name="Text 5"/>
          <p:cNvSpPr/>
          <p:nvPr/>
        </p:nvSpPr>
        <p:spPr>
          <a:xfrm>
            <a:off x="7428786" y="2024420"/>
            <a:ext cx="4343995" cy="28408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Bit Plane Complexity Segmentation (BPCS)</a:t>
            </a:r>
            <a:endParaRPr lang="en-US" sz="1750" dirty="0"/>
          </a:p>
        </p:txBody>
      </p:sp>
      <p:sp>
        <p:nvSpPr>
          <p:cNvPr id="10" name="Text 6"/>
          <p:cNvSpPr/>
          <p:nvPr/>
        </p:nvSpPr>
        <p:spPr>
          <a:xfrm>
            <a:off x="7428786" y="2417564"/>
            <a:ext cx="6565106"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(BPCS) steganography is a more advanced method where the image or media is divided into different bit planes. </a:t>
            </a:r>
            <a:endParaRPr lang="en-US" sz="1400" dirty="0"/>
          </a:p>
        </p:txBody>
      </p:sp>
      <p:sp>
        <p:nvSpPr>
          <p:cNvPr id="11" name="Text 7"/>
          <p:cNvSpPr/>
          <p:nvPr/>
        </p:nvSpPr>
        <p:spPr>
          <a:xfrm>
            <a:off x="7428786" y="3062883"/>
            <a:ext cx="6565106"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The least significant planes, which have less visual or auditory impact, are replaced with secret data. </a:t>
            </a:r>
            <a:endParaRPr lang="en-US" sz="1400" dirty="0"/>
          </a:p>
        </p:txBody>
      </p:sp>
      <p:sp>
        <p:nvSpPr>
          <p:cNvPr id="12" name="Text 8"/>
          <p:cNvSpPr/>
          <p:nvPr/>
        </p:nvSpPr>
        <p:spPr>
          <a:xfrm>
            <a:off x="7428786" y="3708202"/>
            <a:ext cx="6565106"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This method works well in images because the more complex parts of an image can hide more data. </a:t>
            </a:r>
            <a:endParaRPr lang="en-US" sz="1400" dirty="0"/>
          </a:p>
        </p:txBody>
      </p:sp>
      <p:sp>
        <p:nvSpPr>
          <p:cNvPr id="13" name="Text 9"/>
          <p:cNvSpPr/>
          <p:nvPr/>
        </p:nvSpPr>
        <p:spPr>
          <a:xfrm>
            <a:off x="7428786" y="4353520"/>
            <a:ext cx="656510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While having high capacity and being secure, it can be hard to implement. </a:t>
            </a:r>
            <a:endParaRPr lang="en-US" sz="1400" dirty="0"/>
          </a:p>
        </p:txBody>
      </p:sp>
      <p:pic>
        <p:nvPicPr>
          <p:cNvPr id="14" name="Image 2" descr="preencoded.png">    </p:cNvPr>
          <p:cNvPicPr>
            <a:picLocks noChangeAspect="1"/>
          </p:cNvPicPr>
          <p:nvPr/>
        </p:nvPicPr>
        <p:blipFill>
          <a:blip r:embed="rId3"/>
          <a:stretch>
            <a:fillRect/>
          </a:stretch>
        </p:blipFill>
        <p:spPr>
          <a:xfrm>
            <a:off x="636508" y="5008007"/>
            <a:ext cx="454581" cy="454581"/>
          </a:xfrm>
          <a:prstGeom prst="rect">
            <a:avLst/>
          </a:prstGeom>
        </p:spPr>
      </p:pic>
      <p:sp>
        <p:nvSpPr>
          <p:cNvPr id="15" name="Text 10"/>
          <p:cNvSpPr/>
          <p:nvPr/>
        </p:nvSpPr>
        <p:spPr>
          <a:xfrm>
            <a:off x="636508" y="5689878"/>
            <a:ext cx="2558772" cy="28408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X-Y Plane Steganography</a:t>
            </a:r>
            <a:endParaRPr lang="en-US" sz="1750" dirty="0"/>
          </a:p>
        </p:txBody>
      </p:sp>
      <p:sp>
        <p:nvSpPr>
          <p:cNvPr id="16" name="Text 11"/>
          <p:cNvSpPr/>
          <p:nvPr/>
        </p:nvSpPr>
        <p:spPr>
          <a:xfrm>
            <a:off x="636508" y="6083022"/>
            <a:ext cx="6564987"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This method could combine LSB, BPCS, or other bit-manipulation techniques</a:t>
            </a:r>
            <a:endParaRPr lang="en-US" sz="1400" dirty="0"/>
          </a:p>
        </p:txBody>
      </p:sp>
      <p:sp>
        <p:nvSpPr>
          <p:cNvPr id="17" name="Text 12"/>
          <p:cNvSpPr/>
          <p:nvPr/>
        </p:nvSpPr>
        <p:spPr>
          <a:xfrm>
            <a:off x="636508" y="6437471"/>
            <a:ext cx="6564987"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Works by embedding secret information in specific spatial regions (x, y coordinates) of the image.</a:t>
            </a:r>
            <a:endParaRPr lang="en-US" sz="1400" dirty="0"/>
          </a:p>
        </p:txBody>
      </p:sp>
      <p:sp>
        <p:nvSpPr>
          <p:cNvPr id="18" name="Text 13"/>
          <p:cNvSpPr/>
          <p:nvPr/>
        </p:nvSpPr>
        <p:spPr>
          <a:xfrm>
            <a:off x="636508" y="7082790"/>
            <a:ext cx="6564987"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For instance, certain parts of the image, like the corners or specific pixel clusters, might be chosen for embedding.</a:t>
            </a:r>
            <a:endParaRPr lang="en-US" sz="1400" dirty="0"/>
          </a:p>
        </p:txBody>
      </p:sp>
      <p:pic>
        <p:nvPicPr>
          <p:cNvPr id="19" name="Image 3" descr="preencoded.png">    </p:cNvPr>
          <p:cNvPicPr>
            <a:picLocks noChangeAspect="1"/>
          </p:cNvPicPr>
          <p:nvPr/>
        </p:nvPicPr>
        <p:blipFill>
          <a:blip r:embed="rId4"/>
          <a:stretch>
            <a:fillRect/>
          </a:stretch>
        </p:blipFill>
        <p:spPr>
          <a:xfrm>
            <a:off x="7428786" y="5008007"/>
            <a:ext cx="454581" cy="454581"/>
          </a:xfrm>
          <a:prstGeom prst="rect">
            <a:avLst/>
          </a:prstGeom>
        </p:spPr>
      </p:pic>
      <p:sp>
        <p:nvSpPr>
          <p:cNvPr id="20" name="Text 14"/>
          <p:cNvSpPr/>
          <p:nvPr/>
        </p:nvSpPr>
        <p:spPr>
          <a:xfrm>
            <a:off x="7428786" y="5689878"/>
            <a:ext cx="3868460" cy="284083"/>
          </a:xfrm>
          <a:prstGeom prst="rect">
            <a:avLst/>
          </a:prstGeom>
          <a:noFill/>
          <a:ln/>
        </p:spPr>
        <p:txBody>
          <a:bodyPr wrap="none" lIns="0" tIns="0" rIns="0" bIns="0" rtlCol="0" anchor="t"/>
          <a:lstStyle/>
          <a:p>
            <a:pPr algn="l" indent="0" marL="0">
              <a:lnSpc>
                <a:spcPts val="2200"/>
              </a:lnSpc>
              <a:buNone/>
            </a:pPr>
            <a:r>
              <a:rPr lang="en-US" sz="1750" dirty="0">
                <a:solidFill>
                  <a:srgbClr val="C9C2C0"/>
                </a:solidFill>
                <a:latin typeface="Gelasio" pitchFamily="34" charset="0"/>
                <a:ea typeface="Gelasio" pitchFamily="34" charset="-122"/>
                <a:cs typeface="Gelasio" pitchFamily="34" charset="-120"/>
              </a:rPr>
              <a:t>Quantization Index Modulation (QIM)</a:t>
            </a:r>
            <a:endParaRPr lang="en-US" sz="1750" dirty="0"/>
          </a:p>
        </p:txBody>
      </p:sp>
      <p:sp>
        <p:nvSpPr>
          <p:cNvPr id="21" name="Text 15"/>
          <p:cNvSpPr/>
          <p:nvPr/>
        </p:nvSpPr>
        <p:spPr>
          <a:xfrm>
            <a:off x="7428786" y="6083022"/>
            <a:ext cx="656510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QIM is a method used mainly in audio and video steganography. </a:t>
            </a:r>
            <a:endParaRPr lang="en-US" sz="1400" dirty="0"/>
          </a:p>
        </p:txBody>
      </p:sp>
      <p:sp>
        <p:nvSpPr>
          <p:cNvPr id="22" name="Text 16"/>
          <p:cNvSpPr/>
          <p:nvPr/>
        </p:nvSpPr>
        <p:spPr>
          <a:xfrm>
            <a:off x="7428786" y="6437471"/>
            <a:ext cx="6565106" cy="581739"/>
          </a:xfrm>
          <a:prstGeom prst="rect">
            <a:avLst/>
          </a:prstGeom>
          <a:noFill/>
          <a:ln/>
        </p:spPr>
        <p:txBody>
          <a:bodyPr wrap="squar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Embeds data by quantizing the signal (like audio or video) in a way that secret information can be hidden within small variations of the signal. </a:t>
            </a:r>
            <a:endParaRPr lang="en-US" sz="1400" dirty="0"/>
          </a:p>
        </p:txBody>
      </p:sp>
      <p:sp>
        <p:nvSpPr>
          <p:cNvPr id="23" name="Text 17"/>
          <p:cNvSpPr/>
          <p:nvPr/>
        </p:nvSpPr>
        <p:spPr>
          <a:xfrm>
            <a:off x="7428786" y="7082790"/>
            <a:ext cx="656510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Slightly alters the amplitude or frequency of the audio/video signal. </a:t>
            </a:r>
            <a:endParaRPr lang="en-US" sz="1400" dirty="0"/>
          </a:p>
        </p:txBody>
      </p:sp>
      <p:sp>
        <p:nvSpPr>
          <p:cNvPr id="24" name="Text 18"/>
          <p:cNvSpPr/>
          <p:nvPr/>
        </p:nvSpPr>
        <p:spPr>
          <a:xfrm>
            <a:off x="7428786" y="7437239"/>
            <a:ext cx="6565106" cy="290870"/>
          </a:xfrm>
          <a:prstGeom prst="rect">
            <a:avLst/>
          </a:prstGeom>
          <a:noFill/>
          <a:ln/>
        </p:spPr>
        <p:txBody>
          <a:bodyPr wrap="none" lIns="0" tIns="0" rIns="0" bIns="0" rtlCol="0" anchor="t"/>
          <a:lstStyle/>
          <a:p>
            <a:pPr algn="l" marL="342900" indent="-342900">
              <a:lnSpc>
                <a:spcPts val="2250"/>
              </a:lnSpc>
              <a:buSzPct val="100000"/>
              <a:buChar char="•"/>
            </a:pPr>
            <a:r>
              <a:rPr lang="en-US" sz="1400" dirty="0">
                <a:solidFill>
                  <a:srgbClr val="C9C2C0"/>
                </a:solidFill>
                <a:latin typeface="Gelasio" pitchFamily="34" charset="0"/>
                <a:ea typeface="Gelasio" pitchFamily="34" charset="-122"/>
                <a:cs typeface="Gelasio" pitchFamily="34" charset="-120"/>
              </a:rPr>
              <a:t>When done well, very hard to detect.</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62702" y="520660"/>
            <a:ext cx="6272332" cy="591741"/>
          </a:xfrm>
          <a:prstGeom prst="rect">
            <a:avLst/>
          </a:prstGeom>
          <a:noFill/>
          <a:ln/>
        </p:spPr>
        <p:txBody>
          <a:bodyPr wrap="none" lIns="0" tIns="0" rIns="0" bIns="0" rtlCol="0" anchor="t"/>
          <a:lstStyle/>
          <a:p>
            <a:pPr algn="l" indent="0" marL="0">
              <a:lnSpc>
                <a:spcPts val="4650"/>
              </a:lnSpc>
              <a:buNone/>
            </a:pPr>
            <a:r>
              <a:rPr lang="en-US" sz="3700" b="1" dirty="0">
                <a:solidFill>
                  <a:srgbClr val="D8B6A4"/>
                </a:solidFill>
                <a:latin typeface="Gelasio" pitchFamily="34" charset="0"/>
                <a:ea typeface="Gelasio" pitchFamily="34" charset="-122"/>
                <a:cs typeface="Gelasio" pitchFamily="34" charset="-120"/>
              </a:rPr>
              <a:t>Detecting Steganography:</a:t>
            </a:r>
            <a:endParaRPr lang="en-US" sz="3700" dirty="0"/>
          </a:p>
        </p:txBody>
      </p:sp>
      <p:sp>
        <p:nvSpPr>
          <p:cNvPr id="3" name="Text 1"/>
          <p:cNvSpPr/>
          <p:nvPr/>
        </p:nvSpPr>
        <p:spPr>
          <a:xfrm>
            <a:off x="662702" y="1491139"/>
            <a:ext cx="13304996" cy="303014"/>
          </a:xfrm>
          <a:prstGeom prst="rect">
            <a:avLst/>
          </a:prstGeom>
          <a:noFill/>
          <a:ln/>
        </p:spPr>
        <p:txBody>
          <a:bodyPr wrap="none" lIns="0" tIns="0" rIns="0" bIns="0" rtlCol="0" anchor="t"/>
          <a:lstStyle/>
          <a:p>
            <a:pPr algn="l" indent="0" marL="0">
              <a:lnSpc>
                <a:spcPts val="2350"/>
              </a:lnSpc>
              <a:buNone/>
            </a:pPr>
            <a:endParaRPr lang="en-US" sz="1450" dirty="0"/>
          </a:p>
        </p:txBody>
      </p:sp>
      <p:pic>
        <p:nvPicPr>
          <p:cNvPr id="4" name="Image 0" descr="preencoded.png">    </p:cNvPr>
          <p:cNvPicPr>
            <a:picLocks noChangeAspect="1"/>
          </p:cNvPicPr>
          <p:nvPr/>
        </p:nvPicPr>
        <p:blipFill>
          <a:blip r:embed="rId1"/>
          <a:stretch>
            <a:fillRect/>
          </a:stretch>
        </p:blipFill>
        <p:spPr>
          <a:xfrm>
            <a:off x="2891195" y="2007156"/>
            <a:ext cx="2195274" cy="1697117"/>
          </a:xfrm>
          <a:prstGeom prst="rect">
            <a:avLst/>
          </a:prstGeom>
        </p:spPr>
      </p:pic>
      <p:sp>
        <p:nvSpPr>
          <p:cNvPr id="5" name="Text 2"/>
          <p:cNvSpPr/>
          <p:nvPr/>
        </p:nvSpPr>
        <p:spPr>
          <a:xfrm>
            <a:off x="3855601" y="2915364"/>
            <a:ext cx="266224" cy="332780"/>
          </a:xfrm>
          <a:prstGeom prst="rect">
            <a:avLst/>
          </a:prstGeom>
          <a:noFill/>
          <a:ln/>
        </p:spPr>
        <p:txBody>
          <a:bodyPr wrap="none" lIns="0" tIns="0" rIns="0" bIns="0" rtlCol="0" anchor="t"/>
          <a:lstStyle/>
          <a:p>
            <a:pPr algn="ctr" indent="0" marL="0">
              <a:lnSpc>
                <a:spcPts val="3350"/>
              </a:lnSpc>
              <a:buNone/>
            </a:pPr>
            <a:r>
              <a:rPr lang="en-US" sz="2050" dirty="0">
                <a:solidFill>
                  <a:srgbClr val="C9C2C0"/>
                </a:solidFill>
                <a:latin typeface="Gelasio" pitchFamily="34" charset="0"/>
                <a:ea typeface="Gelasio" pitchFamily="34" charset="-122"/>
                <a:cs typeface="Gelasio" pitchFamily="34" charset="-120"/>
              </a:rPr>
              <a:t>1</a:t>
            </a:r>
            <a:endParaRPr lang="en-US" sz="2050" dirty="0"/>
          </a:p>
        </p:txBody>
      </p:sp>
      <p:sp>
        <p:nvSpPr>
          <p:cNvPr id="6" name="Text 3"/>
          <p:cNvSpPr/>
          <p:nvPr/>
        </p:nvSpPr>
        <p:spPr>
          <a:xfrm>
            <a:off x="5275778" y="2196465"/>
            <a:ext cx="2367082" cy="295870"/>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Steganalysis</a:t>
            </a:r>
            <a:pPr algn="l" indent="0" marL="0">
              <a:lnSpc>
                <a:spcPts val="2300"/>
              </a:lnSpc>
              <a:buNone/>
            </a:pPr>
            <a:r>
              <a:rPr lang="en-US" sz="1850" b="1" dirty="0">
                <a:solidFill>
                  <a:srgbClr val="C9C2C0"/>
                </a:solidFill>
                <a:latin typeface="Gelasio" pitchFamily="34" charset="0"/>
                <a:ea typeface="Gelasio" pitchFamily="34" charset="-122"/>
                <a:cs typeface="Gelasio" pitchFamily="34" charset="-120"/>
              </a:rPr>
              <a:t>:</a:t>
            </a:r>
            <a:endParaRPr lang="en-US" sz="1850" dirty="0"/>
          </a:p>
        </p:txBody>
      </p:sp>
      <p:sp>
        <p:nvSpPr>
          <p:cNvPr id="7" name="Text 4"/>
          <p:cNvSpPr/>
          <p:nvPr/>
        </p:nvSpPr>
        <p:spPr>
          <a:xfrm>
            <a:off x="5275778" y="2605921"/>
            <a:ext cx="8502610" cy="909042"/>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Tools analyze digital files for signs of hidden data by looking for irregularities in the file's structure. For instance, in an image file, an unusually uniform pattern in the LSBs may suggest that data has been embedded.</a:t>
            </a:r>
            <a:endParaRPr lang="en-US" sz="1450" dirty="0"/>
          </a:p>
        </p:txBody>
      </p:sp>
      <p:sp>
        <p:nvSpPr>
          <p:cNvPr id="8" name="Shape 5"/>
          <p:cNvSpPr/>
          <p:nvPr/>
        </p:nvSpPr>
        <p:spPr>
          <a:xfrm>
            <a:off x="5133737" y="3718322"/>
            <a:ext cx="8786693" cy="11430"/>
          </a:xfrm>
          <a:prstGeom prst="roundRect">
            <a:avLst>
              <a:gd name="adj" fmla="val 248518"/>
            </a:avLst>
          </a:prstGeom>
          <a:solidFill>
            <a:srgbClr val="504D4C"/>
          </a:solidFill>
          <a:ln/>
        </p:spPr>
      </p:sp>
      <p:pic>
        <p:nvPicPr>
          <p:cNvPr id="9" name="Image 1" descr="preencoded.png">    </p:cNvPr>
          <p:cNvPicPr>
            <a:picLocks noChangeAspect="1"/>
          </p:cNvPicPr>
          <p:nvPr/>
        </p:nvPicPr>
        <p:blipFill>
          <a:blip r:embed="rId2"/>
          <a:stretch>
            <a:fillRect/>
          </a:stretch>
        </p:blipFill>
        <p:spPr>
          <a:xfrm>
            <a:off x="1793558" y="3751540"/>
            <a:ext cx="4390549" cy="1697117"/>
          </a:xfrm>
          <a:prstGeom prst="rect">
            <a:avLst/>
          </a:prstGeom>
        </p:spPr>
      </p:pic>
      <p:sp>
        <p:nvSpPr>
          <p:cNvPr id="10" name="Text 6"/>
          <p:cNvSpPr/>
          <p:nvPr/>
        </p:nvSpPr>
        <p:spPr>
          <a:xfrm>
            <a:off x="3855720" y="4433649"/>
            <a:ext cx="266224" cy="332780"/>
          </a:xfrm>
          <a:prstGeom prst="rect">
            <a:avLst/>
          </a:prstGeom>
          <a:noFill/>
          <a:ln/>
        </p:spPr>
        <p:txBody>
          <a:bodyPr wrap="none" lIns="0" tIns="0" rIns="0" bIns="0" rtlCol="0" anchor="t"/>
          <a:lstStyle/>
          <a:p>
            <a:pPr algn="ctr" indent="0" marL="0">
              <a:lnSpc>
                <a:spcPts val="3350"/>
              </a:lnSpc>
              <a:buNone/>
            </a:pPr>
            <a:r>
              <a:rPr lang="en-US" sz="2050" dirty="0">
                <a:solidFill>
                  <a:srgbClr val="C9C2C0"/>
                </a:solidFill>
                <a:latin typeface="Gelasio" pitchFamily="34" charset="0"/>
                <a:ea typeface="Gelasio" pitchFamily="34" charset="-122"/>
                <a:cs typeface="Gelasio" pitchFamily="34" charset="-120"/>
              </a:rPr>
              <a:t>2</a:t>
            </a:r>
            <a:endParaRPr lang="en-US" sz="2050" dirty="0"/>
          </a:p>
        </p:txBody>
      </p:sp>
      <p:sp>
        <p:nvSpPr>
          <p:cNvPr id="11" name="Text 7"/>
          <p:cNvSpPr/>
          <p:nvPr/>
        </p:nvSpPr>
        <p:spPr>
          <a:xfrm>
            <a:off x="6373416" y="4092297"/>
            <a:ext cx="2367082" cy="295870"/>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Metadata:</a:t>
            </a:r>
            <a:endParaRPr lang="en-US" sz="1850" dirty="0"/>
          </a:p>
        </p:txBody>
      </p:sp>
      <p:sp>
        <p:nvSpPr>
          <p:cNvPr id="12" name="Text 8"/>
          <p:cNvSpPr/>
          <p:nvPr/>
        </p:nvSpPr>
        <p:spPr>
          <a:xfrm>
            <a:off x="6373416" y="4501753"/>
            <a:ext cx="7404973" cy="606028"/>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Steganalysis may also involve checking the file's metadata or size. If an image file is larger than expected or contains unusual metadata, it could be a sign of steganography.</a:t>
            </a:r>
            <a:endParaRPr lang="en-US" sz="1450" dirty="0"/>
          </a:p>
        </p:txBody>
      </p:sp>
      <p:sp>
        <p:nvSpPr>
          <p:cNvPr id="13" name="Shape 9"/>
          <p:cNvSpPr/>
          <p:nvPr/>
        </p:nvSpPr>
        <p:spPr>
          <a:xfrm>
            <a:off x="6231374" y="5462707"/>
            <a:ext cx="7689056" cy="11430"/>
          </a:xfrm>
          <a:prstGeom prst="roundRect">
            <a:avLst>
              <a:gd name="adj" fmla="val 248518"/>
            </a:avLst>
          </a:prstGeom>
          <a:solidFill>
            <a:srgbClr val="504D4C"/>
          </a:solidFill>
          <a:ln/>
        </p:spPr>
      </p:sp>
      <p:pic>
        <p:nvPicPr>
          <p:cNvPr id="14" name="Image 2" descr="preencoded.png">    </p:cNvPr>
          <p:cNvPicPr>
            <a:picLocks noChangeAspect="1"/>
          </p:cNvPicPr>
          <p:nvPr/>
        </p:nvPicPr>
        <p:blipFill>
          <a:blip r:embed="rId3"/>
          <a:stretch>
            <a:fillRect/>
          </a:stretch>
        </p:blipFill>
        <p:spPr>
          <a:xfrm>
            <a:off x="695920" y="5495925"/>
            <a:ext cx="6585942" cy="1697117"/>
          </a:xfrm>
          <a:prstGeom prst="rect">
            <a:avLst/>
          </a:prstGeom>
        </p:spPr>
      </p:pic>
      <p:sp>
        <p:nvSpPr>
          <p:cNvPr id="15" name="Text 10"/>
          <p:cNvSpPr/>
          <p:nvPr/>
        </p:nvSpPr>
        <p:spPr>
          <a:xfrm>
            <a:off x="3855720" y="6178034"/>
            <a:ext cx="266224" cy="332780"/>
          </a:xfrm>
          <a:prstGeom prst="rect">
            <a:avLst/>
          </a:prstGeom>
          <a:noFill/>
          <a:ln/>
        </p:spPr>
        <p:txBody>
          <a:bodyPr wrap="none" lIns="0" tIns="0" rIns="0" bIns="0" rtlCol="0" anchor="t"/>
          <a:lstStyle/>
          <a:p>
            <a:pPr algn="ctr" indent="0" marL="0">
              <a:lnSpc>
                <a:spcPts val="3350"/>
              </a:lnSpc>
              <a:buNone/>
            </a:pPr>
            <a:r>
              <a:rPr lang="en-US" sz="2050" dirty="0">
                <a:solidFill>
                  <a:srgbClr val="C9C2C0"/>
                </a:solidFill>
                <a:latin typeface="Gelasio" pitchFamily="34" charset="0"/>
                <a:ea typeface="Gelasio" pitchFamily="34" charset="-122"/>
                <a:cs typeface="Gelasio" pitchFamily="34" charset="-120"/>
              </a:rPr>
              <a:t>3</a:t>
            </a:r>
            <a:endParaRPr lang="en-US" sz="2050" dirty="0"/>
          </a:p>
        </p:txBody>
      </p:sp>
      <p:sp>
        <p:nvSpPr>
          <p:cNvPr id="16" name="Text 11"/>
          <p:cNvSpPr/>
          <p:nvPr/>
        </p:nvSpPr>
        <p:spPr>
          <a:xfrm>
            <a:off x="7471172" y="5836682"/>
            <a:ext cx="3685818" cy="295870"/>
          </a:xfrm>
          <a:prstGeom prst="rect">
            <a:avLst/>
          </a:prstGeom>
          <a:noFill/>
          <a:ln/>
        </p:spPr>
        <p:txBody>
          <a:bodyPr wrap="none" lIns="0" tIns="0" rIns="0" bIns="0" rtlCol="0" anchor="t"/>
          <a:lstStyle/>
          <a:p>
            <a:pPr algn="l" indent="0" marL="0">
              <a:lnSpc>
                <a:spcPts val="2300"/>
              </a:lnSpc>
              <a:buNone/>
            </a:pPr>
            <a:r>
              <a:rPr lang="en-US" sz="1850" dirty="0">
                <a:solidFill>
                  <a:srgbClr val="C9C2C0"/>
                </a:solidFill>
                <a:latin typeface="Gelasio" pitchFamily="34" charset="0"/>
                <a:ea typeface="Gelasio" pitchFamily="34" charset="-122"/>
                <a:cs typeface="Gelasio" pitchFamily="34" charset="-120"/>
              </a:rPr>
              <a:t>Tools for Detecting Steganography:</a:t>
            </a:r>
            <a:endParaRPr lang="en-US" sz="1850" dirty="0"/>
          </a:p>
        </p:txBody>
      </p:sp>
      <p:sp>
        <p:nvSpPr>
          <p:cNvPr id="17" name="Text 12"/>
          <p:cNvSpPr/>
          <p:nvPr/>
        </p:nvSpPr>
        <p:spPr>
          <a:xfrm>
            <a:off x="7471172" y="6246138"/>
            <a:ext cx="6307217" cy="606028"/>
          </a:xfrm>
          <a:prstGeom prst="rect">
            <a:avLst/>
          </a:prstGeom>
          <a:noFill/>
          <a:ln/>
        </p:spPr>
        <p:txBody>
          <a:bodyPr wrap="square" lIns="0" tIns="0" rIns="0" bIns="0" rtlCol="0" anchor="t"/>
          <a:lstStyle/>
          <a:p>
            <a:pPr algn="l" indent="0" marL="0">
              <a:lnSpc>
                <a:spcPts val="2350"/>
              </a:lnSpc>
              <a:buNone/>
            </a:pPr>
            <a:r>
              <a:rPr lang="en-US" sz="1450" dirty="0">
                <a:solidFill>
                  <a:srgbClr val="C9C2C0"/>
                </a:solidFill>
                <a:latin typeface="Gelasio" pitchFamily="34" charset="0"/>
                <a:ea typeface="Gelasio" pitchFamily="34" charset="-122"/>
                <a:cs typeface="Gelasio" pitchFamily="34" charset="-120"/>
              </a:rPr>
              <a:t>Zsteg, steghide, Outguess, Binwalk, and many more. Each have their own benefits and downsides. </a:t>
            </a:r>
            <a:endParaRPr lang="en-US" sz="1450" dirty="0"/>
          </a:p>
        </p:txBody>
      </p:sp>
      <p:sp>
        <p:nvSpPr>
          <p:cNvPr id="18" name="Text 13"/>
          <p:cNvSpPr/>
          <p:nvPr/>
        </p:nvSpPr>
        <p:spPr>
          <a:xfrm>
            <a:off x="662702" y="7406045"/>
            <a:ext cx="13304996" cy="303014"/>
          </a:xfrm>
          <a:prstGeom prst="rect">
            <a:avLst/>
          </a:prstGeom>
          <a:noFill/>
          <a:ln/>
        </p:spPr>
        <p:txBody>
          <a:bodyPr wrap="none" lIns="0" tIns="0" rIns="0" bIns="0" rtlCol="0" anchor="t"/>
          <a:lstStyle/>
          <a:p>
            <a:pPr algn="l" indent="0" marL="0">
              <a:lnSpc>
                <a:spcPts val="2350"/>
              </a:lnSpc>
              <a:buNone/>
            </a:pPr>
            <a:endParaRPr lang="en-US" sz="14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761530"/>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D8B6A4"/>
                </a:solidFill>
                <a:latin typeface="Gelasio" pitchFamily="34" charset="0"/>
                <a:ea typeface="Gelasio" pitchFamily="34" charset="-122"/>
                <a:cs typeface="Gelasio" pitchFamily="34" charset="-120"/>
              </a:rPr>
              <a:t>How Easy it is:</a:t>
            </a:r>
            <a:endParaRPr lang="en-US" sz="4450" dirty="0"/>
          </a:p>
        </p:txBody>
      </p:sp>
      <p:sp>
        <p:nvSpPr>
          <p:cNvPr id="3" name="Shape 1"/>
          <p:cNvSpPr/>
          <p:nvPr/>
        </p:nvSpPr>
        <p:spPr>
          <a:xfrm>
            <a:off x="793790" y="2810470"/>
            <a:ext cx="4196358" cy="3657600"/>
          </a:xfrm>
          <a:prstGeom prst="roundRect">
            <a:avLst>
              <a:gd name="adj" fmla="val 930"/>
            </a:avLst>
          </a:prstGeom>
          <a:solidFill>
            <a:srgbClr val="373433"/>
          </a:solidFill>
          <a:ln/>
        </p:spPr>
      </p:sp>
      <p:sp>
        <p:nvSpPr>
          <p:cNvPr id="4" name="Text 2"/>
          <p:cNvSpPr/>
          <p:nvPr/>
        </p:nvSpPr>
        <p:spPr>
          <a:xfrm>
            <a:off x="1020604" y="3037284"/>
            <a:ext cx="288738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Embedding a Message:</a:t>
            </a:r>
            <a:endParaRPr lang="en-US" sz="2200" dirty="0"/>
          </a:p>
        </p:txBody>
      </p:sp>
      <p:sp>
        <p:nvSpPr>
          <p:cNvPr id="5" name="Text 3"/>
          <p:cNvSpPr/>
          <p:nvPr/>
        </p:nvSpPr>
        <p:spPr>
          <a:xfrm>
            <a:off x="1020604" y="3527703"/>
            <a:ext cx="3742730" cy="115728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highlight>
                  <a:srgbClr val="53504F"/>
                </a:highlight>
                <a:latin typeface="Consolas" pitchFamily="34" charset="0"/>
                <a:ea typeface="Consolas" pitchFamily="34" charset="-122"/>
                <a:cs typeface="Consolas" pitchFamily="34" charset="-120"/>
              </a:rPr>
              <a:t>steghide embed -cf original_image.jpg -ef secret_message.txt</a:t>
            </a:r>
            <a:endParaRPr lang="en-US" sz="1750" dirty="0"/>
          </a:p>
        </p:txBody>
      </p:sp>
      <p:sp>
        <p:nvSpPr>
          <p:cNvPr id="6" name="Shape 4"/>
          <p:cNvSpPr/>
          <p:nvPr/>
        </p:nvSpPr>
        <p:spPr>
          <a:xfrm>
            <a:off x="5216962" y="2810470"/>
            <a:ext cx="4196358" cy="3657600"/>
          </a:xfrm>
          <a:prstGeom prst="roundRect">
            <a:avLst>
              <a:gd name="adj" fmla="val 930"/>
            </a:avLst>
          </a:prstGeom>
          <a:solidFill>
            <a:srgbClr val="373433"/>
          </a:solidFill>
          <a:ln/>
        </p:spPr>
      </p:sp>
      <p:sp>
        <p:nvSpPr>
          <p:cNvPr id="7" name="Text 5"/>
          <p:cNvSpPr/>
          <p:nvPr/>
        </p:nvSpPr>
        <p:spPr>
          <a:xfrm>
            <a:off x="5443776" y="303728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Set Password.</a:t>
            </a:r>
            <a:endParaRPr lang="en-US" sz="2200" dirty="0"/>
          </a:p>
        </p:txBody>
      </p:sp>
      <p:sp>
        <p:nvSpPr>
          <p:cNvPr id="8" name="Text 6"/>
          <p:cNvSpPr/>
          <p:nvPr/>
        </p:nvSpPr>
        <p:spPr>
          <a:xfrm>
            <a:off x="5443776" y="3527703"/>
            <a:ext cx="3742730"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Steghide will prompt you to set a passphrase to protect the hidden message. </a:t>
            </a:r>
            <a:endParaRPr lang="en-US" sz="1750" dirty="0"/>
          </a:p>
        </p:txBody>
      </p:sp>
      <p:sp>
        <p:nvSpPr>
          <p:cNvPr id="9" name="Text 7"/>
          <p:cNvSpPr/>
          <p:nvPr/>
        </p:nvSpPr>
        <p:spPr>
          <a:xfrm>
            <a:off x="5443776" y="4695706"/>
            <a:ext cx="3742730" cy="1088708"/>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This ensures that only someone who knows the passphrase can extract the message. </a:t>
            </a:r>
            <a:endParaRPr lang="en-US" sz="1750" dirty="0"/>
          </a:p>
        </p:txBody>
      </p:sp>
      <p:sp>
        <p:nvSpPr>
          <p:cNvPr id="10" name="Shape 8"/>
          <p:cNvSpPr/>
          <p:nvPr/>
        </p:nvSpPr>
        <p:spPr>
          <a:xfrm>
            <a:off x="9640133" y="2810470"/>
            <a:ext cx="4196358" cy="3657600"/>
          </a:xfrm>
          <a:prstGeom prst="roundRect">
            <a:avLst>
              <a:gd name="adj" fmla="val 930"/>
            </a:avLst>
          </a:prstGeom>
          <a:solidFill>
            <a:srgbClr val="373433"/>
          </a:solidFill>
          <a:ln/>
        </p:spPr>
      </p:sp>
      <p:sp>
        <p:nvSpPr>
          <p:cNvPr id="11" name="Text 9"/>
          <p:cNvSpPr/>
          <p:nvPr/>
        </p:nvSpPr>
        <p:spPr>
          <a:xfrm>
            <a:off x="9866948" y="3037284"/>
            <a:ext cx="3742730"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Extracting the Hidden Message:</a:t>
            </a:r>
            <a:endParaRPr lang="en-US" sz="2200" dirty="0"/>
          </a:p>
        </p:txBody>
      </p:sp>
      <p:sp>
        <p:nvSpPr>
          <p:cNvPr id="12" name="Text 10"/>
          <p:cNvSpPr/>
          <p:nvPr/>
        </p:nvSpPr>
        <p:spPr>
          <a:xfrm>
            <a:off x="9866948" y="3882033"/>
            <a:ext cx="3742730" cy="771525"/>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highlight>
                  <a:srgbClr val="53504F"/>
                </a:highlight>
                <a:latin typeface="Consolas" pitchFamily="34" charset="0"/>
                <a:ea typeface="Consolas" pitchFamily="34" charset="-122"/>
                <a:cs typeface="Consolas" pitchFamily="34" charset="-120"/>
              </a:rPr>
              <a:t>steghide extract -sf modified_image.jpg</a:t>
            </a:r>
            <a:endParaRPr lang="en-US" sz="1750" dirty="0"/>
          </a:p>
        </p:txBody>
      </p:sp>
      <p:sp>
        <p:nvSpPr>
          <p:cNvPr id="13" name="Text 11"/>
          <p:cNvSpPr/>
          <p:nvPr/>
        </p:nvSpPr>
        <p:spPr>
          <a:xfrm>
            <a:off x="9866948" y="4789646"/>
            <a:ext cx="3742730" cy="1451610"/>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Enter the passphrase when prompted, and Steghide will retrieve the hidden message from the image.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5031700" y="502325"/>
            <a:ext cx="4566999" cy="570905"/>
          </a:xfrm>
          <a:prstGeom prst="rect">
            <a:avLst/>
          </a:prstGeom>
          <a:noFill/>
          <a:ln/>
        </p:spPr>
        <p:txBody>
          <a:bodyPr wrap="none" lIns="0" tIns="0" rIns="0" bIns="0" rtlCol="0" anchor="t"/>
          <a:lstStyle/>
          <a:p>
            <a:pPr algn="ctr" indent="0" marL="0">
              <a:lnSpc>
                <a:spcPts val="4450"/>
              </a:lnSpc>
              <a:buNone/>
            </a:pPr>
            <a:r>
              <a:rPr lang="en-US" sz="3550" dirty="0">
                <a:solidFill>
                  <a:srgbClr val="D8B6A4"/>
                </a:solidFill>
                <a:latin typeface="Gelasio" pitchFamily="34" charset="0"/>
                <a:ea typeface="Gelasio" pitchFamily="34" charset="-122"/>
                <a:cs typeface="Gelasio" pitchFamily="34" charset="-120"/>
              </a:rPr>
              <a:t>Thank you!</a:t>
            </a:r>
            <a:endParaRPr lang="en-US" sz="3550" dirty="0"/>
          </a:p>
        </p:txBody>
      </p:sp>
      <p:pic>
        <p:nvPicPr>
          <p:cNvPr id="3" name="Image 0" descr="preencoded.png">    </p:cNvPr>
          <p:cNvPicPr>
            <a:picLocks noChangeAspect="1"/>
          </p:cNvPicPr>
          <p:nvPr/>
        </p:nvPicPr>
        <p:blipFill>
          <a:blip r:embed="rId1"/>
          <a:stretch>
            <a:fillRect/>
          </a:stretch>
        </p:blipFill>
        <p:spPr>
          <a:xfrm>
            <a:off x="4170759" y="1438513"/>
            <a:ext cx="6288762" cy="628876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60527"/>
            <a:ext cx="5760839"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What is Cryptography?</a:t>
            </a:r>
            <a:endParaRPr lang="en-US" sz="4450" dirty="0"/>
          </a:p>
        </p:txBody>
      </p:sp>
      <p:pic>
        <p:nvPicPr>
          <p:cNvPr id="3" name="Image 0" descr="preencoded.png">    </p:cNvPr>
          <p:cNvPicPr>
            <a:picLocks noChangeAspect="1"/>
          </p:cNvPicPr>
          <p:nvPr/>
        </p:nvPicPr>
        <p:blipFill>
          <a:blip r:embed="rId1"/>
          <a:stretch>
            <a:fillRect/>
          </a:stretch>
        </p:blipFill>
        <p:spPr>
          <a:xfrm>
            <a:off x="3643313" y="2522934"/>
            <a:ext cx="680442" cy="680442"/>
          </a:xfrm>
          <a:prstGeom prst="rect">
            <a:avLst/>
          </a:prstGeom>
        </p:spPr>
      </p:pic>
      <p:sp>
        <p:nvSpPr>
          <p:cNvPr id="4" name="Text 1"/>
          <p:cNvSpPr/>
          <p:nvPr/>
        </p:nvSpPr>
        <p:spPr>
          <a:xfrm>
            <a:off x="2565916" y="3486864"/>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C9C2C0"/>
                </a:solidFill>
                <a:latin typeface="Gelasio" pitchFamily="34" charset="0"/>
                <a:ea typeface="Gelasio" pitchFamily="34" charset="-122"/>
                <a:cs typeface="Gelasio" pitchFamily="34" charset="-120"/>
              </a:rPr>
              <a:t>Definition</a:t>
            </a:r>
            <a:endParaRPr lang="en-US" sz="2200" dirty="0"/>
          </a:p>
        </p:txBody>
      </p:sp>
      <p:sp>
        <p:nvSpPr>
          <p:cNvPr id="5" name="Text 2"/>
          <p:cNvSpPr/>
          <p:nvPr/>
        </p:nvSpPr>
        <p:spPr>
          <a:xfrm>
            <a:off x="793790" y="3977283"/>
            <a:ext cx="6379607" cy="725805"/>
          </a:xfrm>
          <a:prstGeom prst="rect">
            <a:avLst/>
          </a:prstGeom>
          <a:noFill/>
          <a:ln/>
        </p:spPr>
        <p:txBody>
          <a:bodyPr wrap="square" lIns="0" tIns="0" rIns="0" bIns="0" rtlCol="0" anchor="t"/>
          <a:lstStyle/>
          <a:p>
            <a:pPr algn="ctr" indent="0" marL="0">
              <a:lnSpc>
                <a:spcPts val="2850"/>
              </a:lnSpc>
              <a:buNone/>
            </a:pPr>
            <a:r>
              <a:rPr lang="en-US" sz="1750" dirty="0">
                <a:solidFill>
                  <a:srgbClr val="C9C2C0"/>
                </a:solidFill>
                <a:latin typeface="Gelasio" pitchFamily="34" charset="0"/>
                <a:ea typeface="Gelasio" pitchFamily="34" charset="-122"/>
                <a:cs typeface="Gelasio" pitchFamily="34" charset="-120"/>
              </a:rPr>
              <a:t>From Greek roots, kryptos (hidden) and graphein (to write). Cryptography is the art of writing or solving codes. </a:t>
            </a:r>
            <a:endParaRPr lang="en-US" sz="1750" dirty="0"/>
          </a:p>
        </p:txBody>
      </p:sp>
      <p:sp>
        <p:nvSpPr>
          <p:cNvPr id="6" name="Text 3"/>
          <p:cNvSpPr/>
          <p:nvPr/>
        </p:nvSpPr>
        <p:spPr>
          <a:xfrm>
            <a:off x="793790" y="4839176"/>
            <a:ext cx="6379607"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7" name="Text 4"/>
          <p:cNvSpPr/>
          <p:nvPr/>
        </p:nvSpPr>
        <p:spPr>
          <a:xfrm>
            <a:off x="793790" y="5338167"/>
            <a:ext cx="6379607"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Plaintext</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The original message before encryption (e.g., "Hello, World!").</a:t>
            </a:r>
            <a:endParaRPr lang="en-US" sz="1750" dirty="0"/>
          </a:p>
        </p:txBody>
      </p:sp>
      <p:sp>
        <p:nvSpPr>
          <p:cNvPr id="8" name="Text 5"/>
          <p:cNvSpPr/>
          <p:nvPr/>
        </p:nvSpPr>
        <p:spPr>
          <a:xfrm>
            <a:off x="793790" y="6143268"/>
            <a:ext cx="6379607"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Ciphertext</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The scrambled message after encryption (e.g., "Eghh9f&amp;3r#4").</a:t>
            </a:r>
            <a:endParaRPr lang="en-US" sz="1750" dirty="0"/>
          </a:p>
        </p:txBody>
      </p:sp>
      <p:pic>
        <p:nvPicPr>
          <p:cNvPr id="9" name="Image 1" descr="preencoded.png">    </p:cNvPr>
          <p:cNvPicPr>
            <a:picLocks noChangeAspect="1"/>
          </p:cNvPicPr>
          <p:nvPr/>
        </p:nvPicPr>
        <p:blipFill>
          <a:blip r:embed="rId2"/>
          <a:stretch>
            <a:fillRect/>
          </a:stretch>
        </p:blipFill>
        <p:spPr>
          <a:xfrm>
            <a:off x="10306526" y="2522934"/>
            <a:ext cx="680442" cy="680442"/>
          </a:xfrm>
          <a:prstGeom prst="rect">
            <a:avLst/>
          </a:prstGeom>
        </p:spPr>
      </p:pic>
      <p:sp>
        <p:nvSpPr>
          <p:cNvPr id="10" name="Text 6"/>
          <p:cNvSpPr/>
          <p:nvPr/>
        </p:nvSpPr>
        <p:spPr>
          <a:xfrm>
            <a:off x="8895517" y="3486864"/>
            <a:ext cx="3502343" cy="354330"/>
          </a:xfrm>
          <a:prstGeom prst="rect">
            <a:avLst/>
          </a:prstGeom>
          <a:noFill/>
          <a:ln/>
        </p:spPr>
        <p:txBody>
          <a:bodyPr wrap="none" lIns="0" tIns="0" rIns="0" bIns="0" rtlCol="0" anchor="t"/>
          <a:lstStyle/>
          <a:p>
            <a:pPr algn="ctr" indent="0" marL="0">
              <a:lnSpc>
                <a:spcPts val="2750"/>
              </a:lnSpc>
              <a:buNone/>
            </a:pPr>
            <a:r>
              <a:rPr lang="en-US" sz="2200" dirty="0">
                <a:solidFill>
                  <a:srgbClr val="C9C2C0"/>
                </a:solidFill>
                <a:latin typeface="Gelasio" pitchFamily="34" charset="0"/>
                <a:ea typeface="Gelasio" pitchFamily="34" charset="-122"/>
                <a:cs typeface="Gelasio" pitchFamily="34" charset="-120"/>
              </a:rPr>
              <a:t>Why Cryptography Matters:</a:t>
            </a:r>
            <a:endParaRPr lang="en-US" sz="2200" dirty="0"/>
          </a:p>
        </p:txBody>
      </p:sp>
      <p:sp>
        <p:nvSpPr>
          <p:cNvPr id="11" name="Text 7"/>
          <p:cNvSpPr/>
          <p:nvPr/>
        </p:nvSpPr>
        <p:spPr>
          <a:xfrm>
            <a:off x="7456884" y="3977283"/>
            <a:ext cx="6379726" cy="362903"/>
          </a:xfrm>
          <a:prstGeom prst="rect">
            <a:avLst/>
          </a:prstGeom>
          <a:noFill/>
          <a:ln/>
        </p:spPr>
        <p:txBody>
          <a:bodyPr wrap="none" lIns="0" tIns="0" rIns="0" bIns="0" rtlCol="0" anchor="t"/>
          <a:lstStyle/>
          <a:p>
            <a:pPr algn="ctr" indent="0" marL="0">
              <a:lnSpc>
                <a:spcPts val="2850"/>
              </a:lnSpc>
              <a:buNone/>
            </a:pPr>
            <a:r>
              <a:rPr lang="en-US" sz="1750" dirty="0">
                <a:solidFill>
                  <a:srgbClr val="C9C2C0"/>
                </a:solidFill>
                <a:latin typeface="Gelasio" pitchFamily="34" charset="0"/>
                <a:ea typeface="Gelasio" pitchFamily="34" charset="-122"/>
                <a:cs typeface="Gelasio" pitchFamily="34" charset="-120"/>
              </a:rPr>
              <a:t>Everyday Life Examples:</a:t>
            </a:r>
            <a:endParaRPr lang="en-US" sz="1750" dirty="0"/>
          </a:p>
        </p:txBody>
      </p:sp>
      <p:sp>
        <p:nvSpPr>
          <p:cNvPr id="12" name="Text 8"/>
          <p:cNvSpPr/>
          <p:nvPr/>
        </p:nvSpPr>
        <p:spPr>
          <a:xfrm>
            <a:off x="7456884" y="4476274"/>
            <a:ext cx="637972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Online shopping uses cryptography to protect credit card information.</a:t>
            </a:r>
            <a:endParaRPr lang="en-US" sz="1750" dirty="0"/>
          </a:p>
        </p:txBody>
      </p:sp>
      <p:sp>
        <p:nvSpPr>
          <p:cNvPr id="13" name="Text 9"/>
          <p:cNvSpPr/>
          <p:nvPr/>
        </p:nvSpPr>
        <p:spPr>
          <a:xfrm>
            <a:off x="7456884" y="5281374"/>
            <a:ext cx="637972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End-to-end encrypted messaging apps (like WhatsApp) keep your conversations private.</a:t>
            </a:r>
            <a:endParaRPr lang="en-US" sz="1750" dirty="0"/>
          </a:p>
        </p:txBody>
      </p:sp>
      <p:sp>
        <p:nvSpPr>
          <p:cNvPr id="14" name="Text 10"/>
          <p:cNvSpPr/>
          <p:nvPr/>
        </p:nvSpPr>
        <p:spPr>
          <a:xfrm>
            <a:off x="7456884" y="6086475"/>
            <a:ext cx="6379726"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Cryptography secures personal data, like passwords, in social media accounts.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127528"/>
            <a:ext cx="5899547"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How Encryption Works</a:t>
            </a:r>
            <a:endParaRPr lang="en-US" sz="4450" dirty="0"/>
          </a:p>
        </p:txBody>
      </p:sp>
      <p:sp>
        <p:nvSpPr>
          <p:cNvPr id="4" name="Text 1"/>
          <p:cNvSpPr/>
          <p:nvPr/>
        </p:nvSpPr>
        <p:spPr>
          <a:xfrm>
            <a:off x="793790" y="3176468"/>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C9C2C0"/>
                </a:solidFill>
                <a:latin typeface="Gelasio" pitchFamily="34" charset="0"/>
                <a:ea typeface="Gelasio" pitchFamily="34" charset="-122"/>
                <a:cs typeface="Gelasio" pitchFamily="34" charset="-120"/>
              </a:rPr>
              <a:t>Plaintext + Key = Ciphertext</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a:t>
            </a:r>
            <a:endParaRPr lang="en-US" sz="1750" dirty="0"/>
          </a:p>
        </p:txBody>
      </p:sp>
      <p:sp>
        <p:nvSpPr>
          <p:cNvPr id="5" name="Text 2"/>
          <p:cNvSpPr/>
          <p:nvPr/>
        </p:nvSpPr>
        <p:spPr>
          <a:xfrm>
            <a:off x="793790" y="3794522"/>
            <a:ext cx="7556421" cy="362903"/>
          </a:xfrm>
          <a:prstGeom prst="rect">
            <a:avLst/>
          </a:prstGeom>
          <a:noFill/>
          <a:ln/>
        </p:spPr>
        <p:txBody>
          <a:bodyPr wrap="none" lIns="0" tIns="0" rIns="0" bIns="0" rtlCol="0" anchor="t"/>
          <a:lstStyle/>
          <a:p>
            <a:pPr algn="l" indent="0" marL="0">
              <a:lnSpc>
                <a:spcPts val="2850"/>
              </a:lnSpc>
              <a:buNone/>
            </a:pPr>
            <a:r>
              <a:rPr lang="en-US" sz="1750" b="1" dirty="0">
                <a:solidFill>
                  <a:srgbClr val="C9C2C0"/>
                </a:solidFill>
                <a:latin typeface="Gelasio" pitchFamily="34" charset="0"/>
                <a:ea typeface="Gelasio" pitchFamily="34" charset="-122"/>
                <a:cs typeface="Gelasio" pitchFamily="34" charset="-120"/>
              </a:rPr>
              <a:t>Key</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A string of characters used to encrypt and decrypt messages.</a:t>
            </a:r>
            <a:endParaRPr lang="en-US" sz="1750" dirty="0"/>
          </a:p>
        </p:txBody>
      </p:sp>
      <p:sp>
        <p:nvSpPr>
          <p:cNvPr id="6" name="Text 3"/>
          <p:cNvSpPr/>
          <p:nvPr/>
        </p:nvSpPr>
        <p:spPr>
          <a:xfrm>
            <a:off x="793790" y="4412575"/>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Plaintext: "ATTACK AT DAWN"</a:t>
            </a:r>
            <a:endParaRPr lang="en-US" sz="1750" dirty="0"/>
          </a:p>
        </p:txBody>
      </p:sp>
      <p:sp>
        <p:nvSpPr>
          <p:cNvPr id="7" name="Text 4"/>
          <p:cNvSpPr/>
          <p:nvPr/>
        </p:nvSpPr>
        <p:spPr>
          <a:xfrm>
            <a:off x="793790" y="4854773"/>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Encryption Algorithm: </a:t>
            </a:r>
            <a:pPr algn="l" indent="0" marL="0">
              <a:lnSpc>
                <a:spcPts val="2850"/>
              </a:lnSpc>
              <a:buNone/>
            </a:pPr>
            <a:r>
              <a:rPr lang="en-US" sz="1750" b="1" dirty="0">
                <a:solidFill>
                  <a:srgbClr val="C9C2C0"/>
                </a:solidFill>
                <a:latin typeface="Gelasio" pitchFamily="34" charset="0"/>
                <a:ea typeface="Gelasio" pitchFamily="34" charset="-122"/>
                <a:cs typeface="Gelasio" pitchFamily="34" charset="-120"/>
              </a:rPr>
              <a:t>Caesar Cipher</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(shift each letter by 3 places).</a:t>
            </a:r>
            <a:endParaRPr lang="en-US" sz="1750" dirty="0"/>
          </a:p>
        </p:txBody>
      </p:sp>
      <p:sp>
        <p:nvSpPr>
          <p:cNvPr id="8" name="Text 5"/>
          <p:cNvSpPr/>
          <p:nvPr/>
        </p:nvSpPr>
        <p:spPr>
          <a:xfrm>
            <a:off x="793790" y="5296972"/>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Key: The number "3" (shifting letters by 3 places).</a:t>
            </a:r>
            <a:endParaRPr lang="en-US" sz="1750" dirty="0"/>
          </a:p>
        </p:txBody>
      </p:sp>
      <p:sp>
        <p:nvSpPr>
          <p:cNvPr id="9" name="Text 6"/>
          <p:cNvSpPr/>
          <p:nvPr/>
        </p:nvSpPr>
        <p:spPr>
          <a:xfrm>
            <a:off x="793790" y="5739170"/>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9C2C0"/>
                </a:solidFill>
                <a:latin typeface="Gelasio" pitchFamily="34" charset="0"/>
                <a:ea typeface="Gelasio" pitchFamily="34" charset="-122"/>
                <a:cs typeface="Gelasio" pitchFamily="34" charset="-120"/>
              </a:rPr>
              <a:t>Ciphertext: "DWWDFN DW GDZQ"</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40694"/>
            <a:ext cx="6668691"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The Importance of the Key</a:t>
            </a:r>
            <a:endParaRPr lang="en-US" sz="4450" dirty="0"/>
          </a:p>
        </p:txBody>
      </p:sp>
      <p:sp>
        <p:nvSpPr>
          <p:cNvPr id="4" name="Shape 1"/>
          <p:cNvSpPr/>
          <p:nvPr/>
        </p:nvSpPr>
        <p:spPr>
          <a:xfrm>
            <a:off x="6280190" y="2789634"/>
            <a:ext cx="510302" cy="510302"/>
          </a:xfrm>
          <a:prstGeom prst="roundRect">
            <a:avLst>
              <a:gd name="adj" fmla="val 6667"/>
            </a:avLst>
          </a:prstGeom>
          <a:solidFill>
            <a:srgbClr val="373433"/>
          </a:solidFill>
          <a:ln/>
        </p:spPr>
      </p:sp>
      <p:sp>
        <p:nvSpPr>
          <p:cNvPr id="5" name="Text 2"/>
          <p:cNvSpPr/>
          <p:nvPr/>
        </p:nvSpPr>
        <p:spPr>
          <a:xfrm>
            <a:off x="6365260" y="2832140"/>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1</a:t>
            </a:r>
            <a:endParaRPr lang="en-US" sz="2650" dirty="0"/>
          </a:p>
        </p:txBody>
      </p:sp>
      <p:sp>
        <p:nvSpPr>
          <p:cNvPr id="6" name="Text 3"/>
          <p:cNvSpPr/>
          <p:nvPr/>
        </p:nvSpPr>
        <p:spPr>
          <a:xfrm>
            <a:off x="7017306" y="2867501"/>
            <a:ext cx="6819305" cy="141732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Imagine encryption is like locking a house (the ciphertext is the locked house). We know how the lock works (the encryption algorithm) and that the key is what unlocks it.</a:t>
            </a:r>
            <a:endParaRPr lang="en-US" sz="2200" dirty="0"/>
          </a:p>
        </p:txBody>
      </p:sp>
      <p:sp>
        <p:nvSpPr>
          <p:cNvPr id="7" name="Shape 4"/>
          <p:cNvSpPr/>
          <p:nvPr/>
        </p:nvSpPr>
        <p:spPr>
          <a:xfrm>
            <a:off x="6280190" y="4738449"/>
            <a:ext cx="510302" cy="510302"/>
          </a:xfrm>
          <a:prstGeom prst="roundRect">
            <a:avLst>
              <a:gd name="adj" fmla="val 6667"/>
            </a:avLst>
          </a:prstGeom>
          <a:solidFill>
            <a:srgbClr val="373433"/>
          </a:solidFill>
          <a:ln/>
        </p:spPr>
      </p:sp>
      <p:sp>
        <p:nvSpPr>
          <p:cNvPr id="8" name="Text 5"/>
          <p:cNvSpPr/>
          <p:nvPr/>
        </p:nvSpPr>
        <p:spPr>
          <a:xfrm>
            <a:off x="6365260" y="478095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2</a:t>
            </a:r>
            <a:endParaRPr lang="en-US" sz="2650" dirty="0"/>
          </a:p>
        </p:txBody>
      </p:sp>
      <p:sp>
        <p:nvSpPr>
          <p:cNvPr id="9" name="Text 6"/>
          <p:cNvSpPr/>
          <p:nvPr/>
        </p:nvSpPr>
        <p:spPr>
          <a:xfrm>
            <a:off x="7017306" y="4816316"/>
            <a:ext cx="5659160" cy="354330"/>
          </a:xfrm>
          <a:prstGeom prst="rect">
            <a:avLst/>
          </a:prstGeom>
          <a:noFill/>
          <a:ln/>
        </p:spPr>
        <p:txBody>
          <a:bodyPr wrap="non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If someone steals your key, they can break in.</a:t>
            </a:r>
            <a:endParaRPr lang="en-US" sz="2200" dirty="0"/>
          </a:p>
        </p:txBody>
      </p:sp>
      <p:sp>
        <p:nvSpPr>
          <p:cNvPr id="10" name="Shape 7"/>
          <p:cNvSpPr/>
          <p:nvPr/>
        </p:nvSpPr>
        <p:spPr>
          <a:xfrm>
            <a:off x="6280190" y="5702379"/>
            <a:ext cx="510302" cy="510302"/>
          </a:xfrm>
          <a:prstGeom prst="roundRect">
            <a:avLst>
              <a:gd name="adj" fmla="val 6667"/>
            </a:avLst>
          </a:prstGeom>
          <a:solidFill>
            <a:srgbClr val="373433"/>
          </a:solidFill>
          <a:ln/>
        </p:spPr>
      </p:sp>
      <p:sp>
        <p:nvSpPr>
          <p:cNvPr id="11" name="Text 8"/>
          <p:cNvSpPr/>
          <p:nvPr/>
        </p:nvSpPr>
        <p:spPr>
          <a:xfrm>
            <a:off x="6365260" y="5744885"/>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C9C2C0"/>
                </a:solidFill>
                <a:latin typeface="Gelasio" pitchFamily="34" charset="0"/>
                <a:ea typeface="Gelasio" pitchFamily="34" charset="-122"/>
                <a:cs typeface="Gelasio" pitchFamily="34" charset="-120"/>
              </a:rPr>
              <a:t>3</a:t>
            </a:r>
            <a:endParaRPr lang="en-US" sz="2650" dirty="0"/>
          </a:p>
        </p:txBody>
      </p:sp>
      <p:sp>
        <p:nvSpPr>
          <p:cNvPr id="12" name="Text 9"/>
          <p:cNvSpPr/>
          <p:nvPr/>
        </p:nvSpPr>
        <p:spPr>
          <a:xfrm>
            <a:off x="7017306" y="5780246"/>
            <a:ext cx="6819305"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The strength of the lock doesn't matter if someone has the key.</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35568" y="579477"/>
            <a:ext cx="5253990" cy="656749"/>
          </a:xfrm>
          <a:prstGeom prst="rect">
            <a:avLst/>
          </a:prstGeom>
          <a:noFill/>
          <a:ln/>
        </p:spPr>
        <p:txBody>
          <a:bodyPr wrap="none" lIns="0" tIns="0" rIns="0" bIns="0" rtlCol="0" anchor="t"/>
          <a:lstStyle/>
          <a:p>
            <a:pPr algn="l" indent="0" marL="0">
              <a:lnSpc>
                <a:spcPts val="5150"/>
              </a:lnSpc>
              <a:buNone/>
            </a:pPr>
            <a:r>
              <a:rPr lang="en-US" sz="4100" dirty="0">
                <a:solidFill>
                  <a:srgbClr val="D8B6A4"/>
                </a:solidFill>
                <a:latin typeface="Gelasio" pitchFamily="34" charset="0"/>
                <a:ea typeface="Gelasio" pitchFamily="34" charset="-122"/>
                <a:cs typeface="Gelasio" pitchFamily="34" charset="-120"/>
              </a:rPr>
              <a:t>Key Rotation</a:t>
            </a:r>
            <a:endParaRPr lang="en-US" sz="4100" dirty="0"/>
          </a:p>
        </p:txBody>
      </p:sp>
      <p:pic>
        <p:nvPicPr>
          <p:cNvPr id="4" name="Image 1" descr="preencoded.png">    </p:cNvPr>
          <p:cNvPicPr>
            <a:picLocks noChangeAspect="1"/>
          </p:cNvPicPr>
          <p:nvPr/>
        </p:nvPicPr>
        <p:blipFill>
          <a:blip r:embed="rId2"/>
          <a:stretch>
            <a:fillRect/>
          </a:stretch>
        </p:blipFill>
        <p:spPr>
          <a:xfrm>
            <a:off x="4309348" y="1551384"/>
            <a:ext cx="525304" cy="525304"/>
          </a:xfrm>
          <a:prstGeom prst="rect">
            <a:avLst/>
          </a:prstGeom>
        </p:spPr>
      </p:pic>
      <p:sp>
        <p:nvSpPr>
          <p:cNvPr id="5" name="Text 1"/>
          <p:cNvSpPr/>
          <p:nvPr/>
        </p:nvSpPr>
        <p:spPr>
          <a:xfrm>
            <a:off x="1205151" y="2339340"/>
            <a:ext cx="6733699" cy="328255"/>
          </a:xfrm>
          <a:prstGeom prst="rect">
            <a:avLst/>
          </a:prstGeom>
          <a:noFill/>
          <a:ln/>
        </p:spPr>
        <p:txBody>
          <a:bodyPr wrap="none" lIns="0" tIns="0" rIns="0" bIns="0" rtlCol="0" anchor="t"/>
          <a:lstStyle/>
          <a:p>
            <a:pPr algn="ctr" indent="0" marL="0">
              <a:lnSpc>
                <a:spcPts val="2550"/>
              </a:lnSpc>
              <a:buNone/>
            </a:pPr>
            <a:r>
              <a:rPr lang="en-US" sz="2050" dirty="0">
                <a:solidFill>
                  <a:srgbClr val="C9C2C0"/>
                </a:solidFill>
                <a:latin typeface="Gelasio" pitchFamily="34" charset="0"/>
                <a:ea typeface="Gelasio" pitchFamily="34" charset="-122"/>
                <a:cs typeface="Gelasio" pitchFamily="34" charset="-120"/>
              </a:rPr>
              <a:t>What It Is: Regularly changing the key used in encryption.</a:t>
            </a:r>
            <a:endParaRPr lang="en-US" sz="2050" dirty="0"/>
          </a:p>
        </p:txBody>
      </p:sp>
      <p:sp>
        <p:nvSpPr>
          <p:cNvPr id="6" name="Text 2"/>
          <p:cNvSpPr/>
          <p:nvPr/>
        </p:nvSpPr>
        <p:spPr>
          <a:xfrm>
            <a:off x="735568" y="2793683"/>
            <a:ext cx="7672864" cy="336233"/>
          </a:xfrm>
          <a:prstGeom prst="rect">
            <a:avLst/>
          </a:prstGeom>
          <a:noFill/>
          <a:ln/>
        </p:spPr>
        <p:txBody>
          <a:bodyPr wrap="none" lIns="0" tIns="0" rIns="0" bIns="0" rtlCol="0" anchor="t"/>
          <a:lstStyle/>
          <a:p>
            <a:pPr algn="ctr" indent="0" marL="0">
              <a:lnSpc>
                <a:spcPts val="2600"/>
              </a:lnSpc>
              <a:buNone/>
            </a:pPr>
            <a:endParaRPr lang="en-US" sz="1650" dirty="0"/>
          </a:p>
        </p:txBody>
      </p:sp>
      <p:pic>
        <p:nvPicPr>
          <p:cNvPr id="7" name="Image 2" descr="preencoded.png">    </p:cNvPr>
          <p:cNvPicPr>
            <a:picLocks noChangeAspect="1"/>
          </p:cNvPicPr>
          <p:nvPr/>
        </p:nvPicPr>
        <p:blipFill>
          <a:blip r:embed="rId3"/>
          <a:stretch>
            <a:fillRect/>
          </a:stretch>
        </p:blipFill>
        <p:spPr>
          <a:xfrm>
            <a:off x="4309348" y="3550206"/>
            <a:ext cx="525304" cy="525304"/>
          </a:xfrm>
          <a:prstGeom prst="rect">
            <a:avLst/>
          </a:prstGeom>
        </p:spPr>
      </p:pic>
      <p:sp>
        <p:nvSpPr>
          <p:cNvPr id="8" name="Text 3"/>
          <p:cNvSpPr/>
          <p:nvPr/>
        </p:nvSpPr>
        <p:spPr>
          <a:xfrm>
            <a:off x="735568" y="4338161"/>
            <a:ext cx="7672864" cy="984766"/>
          </a:xfrm>
          <a:prstGeom prst="rect">
            <a:avLst/>
          </a:prstGeom>
          <a:noFill/>
          <a:ln/>
        </p:spPr>
        <p:txBody>
          <a:bodyPr wrap="square" lIns="0" tIns="0" rIns="0" bIns="0" rtlCol="0" anchor="t"/>
          <a:lstStyle/>
          <a:p>
            <a:pPr algn="ctr" indent="0" marL="0">
              <a:lnSpc>
                <a:spcPts val="2550"/>
              </a:lnSpc>
              <a:buNone/>
            </a:pPr>
            <a:r>
              <a:rPr lang="en-US" sz="2050" dirty="0">
                <a:solidFill>
                  <a:srgbClr val="C9C2C0"/>
                </a:solidFill>
                <a:latin typeface="Gelasio" pitchFamily="34" charset="0"/>
                <a:ea typeface="Gelasio" pitchFamily="34" charset="-122"/>
                <a:cs typeface="Gelasio" pitchFamily="34" charset="-120"/>
              </a:rPr>
              <a:t>Why It’s Important: If someone discovers your key, they can decrypt your data. Key rotation prevents long-term access to sensitive information.</a:t>
            </a:r>
            <a:endParaRPr lang="en-US" sz="2050" dirty="0"/>
          </a:p>
        </p:txBody>
      </p:sp>
      <p:pic>
        <p:nvPicPr>
          <p:cNvPr id="9" name="Image 3" descr="preencoded.png">    </p:cNvPr>
          <p:cNvPicPr>
            <a:picLocks noChangeAspect="1"/>
          </p:cNvPicPr>
          <p:nvPr/>
        </p:nvPicPr>
        <p:blipFill>
          <a:blip r:embed="rId4"/>
          <a:stretch>
            <a:fillRect/>
          </a:stretch>
        </p:blipFill>
        <p:spPr>
          <a:xfrm>
            <a:off x="4309348" y="5743218"/>
            <a:ext cx="525304" cy="525304"/>
          </a:xfrm>
          <a:prstGeom prst="rect">
            <a:avLst/>
          </a:prstGeom>
        </p:spPr>
      </p:pic>
      <p:sp>
        <p:nvSpPr>
          <p:cNvPr id="10" name="Text 4"/>
          <p:cNvSpPr/>
          <p:nvPr/>
        </p:nvSpPr>
        <p:spPr>
          <a:xfrm>
            <a:off x="735568" y="6531173"/>
            <a:ext cx="7672864" cy="656511"/>
          </a:xfrm>
          <a:prstGeom prst="rect">
            <a:avLst/>
          </a:prstGeom>
          <a:noFill/>
          <a:ln/>
        </p:spPr>
        <p:txBody>
          <a:bodyPr wrap="square" lIns="0" tIns="0" rIns="0" bIns="0" rtlCol="0" anchor="t"/>
          <a:lstStyle/>
          <a:p>
            <a:pPr algn="ctr" indent="0" marL="0">
              <a:lnSpc>
                <a:spcPts val="2550"/>
              </a:lnSpc>
              <a:buNone/>
            </a:pPr>
            <a:r>
              <a:rPr lang="en-US" sz="2050" dirty="0">
                <a:solidFill>
                  <a:srgbClr val="C9C2C0"/>
                </a:solidFill>
                <a:latin typeface="Gelasio" pitchFamily="34" charset="0"/>
                <a:ea typeface="Gelasio" pitchFamily="34" charset="-122"/>
                <a:cs typeface="Gelasio" pitchFamily="34" charset="-120"/>
              </a:rPr>
              <a:t>Example: Google rotates encryption keys on their cloud services to ensure user data remains secure, even if a key is compromised.</a:t>
            </a:r>
            <a:endParaRPr lang="en-US" sz="2050" dirty="0"/>
          </a:p>
        </p:txBody>
      </p:sp>
      <p:sp>
        <p:nvSpPr>
          <p:cNvPr id="11" name="Text 5"/>
          <p:cNvSpPr/>
          <p:nvPr/>
        </p:nvSpPr>
        <p:spPr>
          <a:xfrm>
            <a:off x="735568" y="7313771"/>
            <a:ext cx="7672864" cy="336233"/>
          </a:xfrm>
          <a:prstGeom prst="rect">
            <a:avLst/>
          </a:prstGeom>
          <a:noFill/>
          <a:ln/>
        </p:spPr>
        <p:txBody>
          <a:bodyPr wrap="none" lIns="0" tIns="0" rIns="0" bIns="0" rtlCol="0" anchor="t"/>
          <a:lstStyle/>
          <a:p>
            <a:pPr algn="ctr" indent="0" marL="0">
              <a:lnSpc>
                <a:spcPts val="2600"/>
              </a:lnSpc>
              <a:buNone/>
            </a:pP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99592"/>
            <a:ext cx="7594521" cy="708779"/>
          </a:xfrm>
          <a:prstGeom prst="rect">
            <a:avLst/>
          </a:prstGeom>
          <a:noFill/>
          <a:ln/>
        </p:spPr>
        <p:txBody>
          <a:bodyPr wrap="none" lIns="0" tIns="0" rIns="0" bIns="0" rtlCol="0" anchor="t"/>
          <a:lstStyle/>
          <a:p>
            <a:pPr algn="l" indent="0" marL="0">
              <a:lnSpc>
                <a:spcPts val="5550"/>
              </a:lnSpc>
              <a:buNone/>
            </a:pPr>
            <a:r>
              <a:rPr lang="en-US" sz="4450" b="1" dirty="0">
                <a:solidFill>
                  <a:srgbClr val="D8B6A4"/>
                </a:solidFill>
                <a:latin typeface="Gelasio" pitchFamily="34" charset="0"/>
                <a:ea typeface="Gelasio" pitchFamily="34" charset="-122"/>
                <a:cs typeface="Gelasio" pitchFamily="34" charset="-120"/>
              </a:rPr>
              <a:t>Key Length and Keyspace</a:t>
            </a:r>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a:t>
            </a:r>
            <a:endParaRPr lang="en-US" sz="4450" dirty="0"/>
          </a:p>
        </p:txBody>
      </p:sp>
      <p:sp>
        <p:nvSpPr>
          <p:cNvPr id="3" name="Shape 1"/>
          <p:cNvSpPr/>
          <p:nvPr/>
        </p:nvSpPr>
        <p:spPr>
          <a:xfrm>
            <a:off x="793790" y="2661999"/>
            <a:ext cx="2173724" cy="1162288"/>
          </a:xfrm>
          <a:prstGeom prst="roundRect">
            <a:avLst>
              <a:gd name="adj" fmla="val 2927"/>
            </a:avLst>
          </a:prstGeom>
          <a:solidFill>
            <a:srgbClr val="373433"/>
          </a:solidFill>
          <a:ln/>
        </p:spPr>
      </p:sp>
      <p:sp>
        <p:nvSpPr>
          <p:cNvPr id="4" name="Text 2"/>
          <p:cNvSpPr/>
          <p:nvPr/>
        </p:nvSpPr>
        <p:spPr>
          <a:xfrm>
            <a:off x="1721167" y="3043833"/>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9C2C0"/>
                </a:solidFill>
                <a:latin typeface="Gelasio" pitchFamily="34" charset="0"/>
                <a:ea typeface="Gelasio" pitchFamily="34" charset="-122"/>
                <a:cs typeface="Gelasio" pitchFamily="34" charset="-120"/>
              </a:rPr>
              <a:t>1</a:t>
            </a:r>
            <a:endParaRPr lang="en-US" sz="2500" dirty="0"/>
          </a:p>
        </p:txBody>
      </p:sp>
      <p:sp>
        <p:nvSpPr>
          <p:cNvPr id="5" name="Text 3"/>
          <p:cNvSpPr/>
          <p:nvPr/>
        </p:nvSpPr>
        <p:spPr>
          <a:xfrm>
            <a:off x="3194328" y="2888813"/>
            <a:ext cx="10415468"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Keyspace: The total number of possible keys that could be used. The larger the keyspace, the harder it is to break the encryption.</a:t>
            </a:r>
            <a:endParaRPr lang="en-US" sz="2200" dirty="0"/>
          </a:p>
        </p:txBody>
      </p:sp>
      <p:sp>
        <p:nvSpPr>
          <p:cNvPr id="6" name="Shape 4"/>
          <p:cNvSpPr/>
          <p:nvPr/>
        </p:nvSpPr>
        <p:spPr>
          <a:xfrm>
            <a:off x="3080861" y="3809047"/>
            <a:ext cx="10642402" cy="15240"/>
          </a:xfrm>
          <a:prstGeom prst="roundRect">
            <a:avLst>
              <a:gd name="adj" fmla="val 223256"/>
            </a:avLst>
          </a:prstGeom>
          <a:solidFill>
            <a:srgbClr val="504D4C"/>
          </a:solidFill>
          <a:ln/>
        </p:spPr>
      </p:sp>
      <p:sp>
        <p:nvSpPr>
          <p:cNvPr id="7" name="Shape 5"/>
          <p:cNvSpPr/>
          <p:nvPr/>
        </p:nvSpPr>
        <p:spPr>
          <a:xfrm>
            <a:off x="793790" y="3937635"/>
            <a:ext cx="4347567" cy="1162288"/>
          </a:xfrm>
          <a:prstGeom prst="roundRect">
            <a:avLst>
              <a:gd name="adj" fmla="val 2927"/>
            </a:avLst>
          </a:prstGeom>
          <a:solidFill>
            <a:srgbClr val="373433"/>
          </a:solidFill>
          <a:ln/>
        </p:spPr>
      </p:sp>
      <p:sp>
        <p:nvSpPr>
          <p:cNvPr id="8" name="Text 6"/>
          <p:cNvSpPr/>
          <p:nvPr/>
        </p:nvSpPr>
        <p:spPr>
          <a:xfrm>
            <a:off x="2808089" y="4319468"/>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9C2C0"/>
                </a:solidFill>
                <a:latin typeface="Gelasio" pitchFamily="34" charset="0"/>
                <a:ea typeface="Gelasio" pitchFamily="34" charset="-122"/>
                <a:cs typeface="Gelasio" pitchFamily="34" charset="-120"/>
              </a:rPr>
              <a:t>2</a:t>
            </a:r>
            <a:endParaRPr lang="en-US" sz="2500" dirty="0"/>
          </a:p>
        </p:txBody>
      </p:sp>
      <p:sp>
        <p:nvSpPr>
          <p:cNvPr id="9" name="Text 7"/>
          <p:cNvSpPr/>
          <p:nvPr/>
        </p:nvSpPr>
        <p:spPr>
          <a:xfrm>
            <a:off x="5368171" y="4164449"/>
            <a:ext cx="8241625" cy="70866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Example: A 40-bit key has 2^40 possible combinations (1 trillion). A 128-bit key has 2^128 (340 undecillion) combinations.</a:t>
            </a:r>
            <a:endParaRPr lang="en-US" sz="2200" dirty="0"/>
          </a:p>
        </p:txBody>
      </p:sp>
      <p:sp>
        <p:nvSpPr>
          <p:cNvPr id="10" name="Shape 8"/>
          <p:cNvSpPr/>
          <p:nvPr/>
        </p:nvSpPr>
        <p:spPr>
          <a:xfrm>
            <a:off x="5254704" y="5084683"/>
            <a:ext cx="8468558" cy="15240"/>
          </a:xfrm>
          <a:prstGeom prst="roundRect">
            <a:avLst>
              <a:gd name="adj" fmla="val 223256"/>
            </a:avLst>
          </a:prstGeom>
          <a:solidFill>
            <a:srgbClr val="504D4C"/>
          </a:solidFill>
          <a:ln/>
        </p:spPr>
      </p:sp>
      <p:sp>
        <p:nvSpPr>
          <p:cNvPr id="11" name="Shape 9"/>
          <p:cNvSpPr/>
          <p:nvPr/>
        </p:nvSpPr>
        <p:spPr>
          <a:xfrm>
            <a:off x="793790" y="5213271"/>
            <a:ext cx="6521410" cy="1516618"/>
          </a:xfrm>
          <a:prstGeom prst="roundRect">
            <a:avLst>
              <a:gd name="adj" fmla="val 2243"/>
            </a:avLst>
          </a:prstGeom>
          <a:solidFill>
            <a:srgbClr val="373433"/>
          </a:solidFill>
          <a:ln/>
        </p:spPr>
      </p:sp>
      <p:sp>
        <p:nvSpPr>
          <p:cNvPr id="12" name="Text 10"/>
          <p:cNvSpPr/>
          <p:nvPr/>
        </p:nvSpPr>
        <p:spPr>
          <a:xfrm>
            <a:off x="3895011" y="5772269"/>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9C2C0"/>
                </a:solidFill>
                <a:latin typeface="Gelasio" pitchFamily="34" charset="0"/>
                <a:ea typeface="Gelasio" pitchFamily="34" charset="-122"/>
                <a:cs typeface="Gelasio" pitchFamily="34" charset="-120"/>
              </a:rPr>
              <a:t>3</a:t>
            </a:r>
            <a:endParaRPr lang="en-US" sz="2500" dirty="0"/>
          </a:p>
        </p:txBody>
      </p:sp>
      <p:sp>
        <p:nvSpPr>
          <p:cNvPr id="13" name="Text 11"/>
          <p:cNvSpPr/>
          <p:nvPr/>
        </p:nvSpPr>
        <p:spPr>
          <a:xfrm>
            <a:off x="7542014" y="5440085"/>
            <a:ext cx="6067782" cy="1062990"/>
          </a:xfrm>
          <a:prstGeom prst="rect">
            <a:avLst/>
          </a:prstGeom>
          <a:noFill/>
          <a:ln/>
        </p:spPr>
        <p:txBody>
          <a:bodyPr wrap="square" lIns="0" tIns="0" rIns="0" bIns="0" rtlCol="0" anchor="t"/>
          <a:lstStyle/>
          <a:p>
            <a:pPr algn="l" indent="0" marL="0">
              <a:lnSpc>
                <a:spcPts val="2750"/>
              </a:lnSpc>
              <a:buNone/>
            </a:pPr>
            <a:r>
              <a:rPr lang="en-US" sz="2200" dirty="0">
                <a:solidFill>
                  <a:srgbClr val="C9C2C0"/>
                </a:solidFill>
                <a:latin typeface="Gelasio" pitchFamily="34" charset="0"/>
                <a:ea typeface="Gelasio" pitchFamily="34" charset="-122"/>
                <a:cs typeface="Gelasio" pitchFamily="34" charset="-120"/>
              </a:rPr>
              <a:t>Real Example: AES-128 encryption (used by the U.S. government) has a massive keyspace, making it practically unbreakable by brute force.</a:t>
            </a:r>
            <a:endParaRPr lang="en-US" sz="2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83149"/>
            <a:ext cx="13042821" cy="850583"/>
          </a:xfrm>
          <a:prstGeom prst="rect">
            <a:avLst/>
          </a:prstGeom>
          <a:noFill/>
          <a:ln/>
        </p:spPr>
        <p:txBody>
          <a:bodyPr wrap="square" lIns="0" tIns="0" rIns="0" bIns="0" rtlCol="0" anchor="t"/>
          <a:lstStyle/>
          <a:p>
            <a:pPr algn="l" indent="0" marL="0">
              <a:lnSpc>
                <a:spcPts val="3300"/>
              </a:lnSpc>
              <a:buNone/>
            </a:pPr>
            <a:r>
              <a:rPr lang="en-US" sz="2650" dirty="0">
                <a:solidFill>
                  <a:srgbClr val="D8B6A4"/>
                </a:solidFill>
                <a:latin typeface="Gelasio" pitchFamily="34" charset="0"/>
                <a:ea typeface="Gelasio" pitchFamily="34" charset="-122"/>
                <a:cs typeface="Gelasio" pitchFamily="34" charset="-120"/>
              </a:rPr>
              <a:t>Problem: The computer needs to access the key to encrypt/decrypt messages. But if the key is stored on the computer, can't attackers access it too?</a:t>
            </a:r>
            <a:endParaRPr lang="en-US" sz="2650" dirty="0"/>
          </a:p>
        </p:txBody>
      </p:sp>
      <p:sp>
        <p:nvSpPr>
          <p:cNvPr id="3" name="Text 1"/>
          <p:cNvSpPr/>
          <p:nvPr/>
        </p:nvSpPr>
        <p:spPr>
          <a:xfrm>
            <a:off x="793790" y="27156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8B6A4"/>
                </a:solidFill>
                <a:latin typeface="Gelasio" pitchFamily="34" charset="0"/>
                <a:ea typeface="Gelasio" pitchFamily="34" charset="-122"/>
                <a:cs typeface="Gelasio" pitchFamily="34" charset="-120"/>
              </a:rPr>
              <a:t>Solution</a:t>
            </a:r>
            <a:endParaRPr lang="en-US" sz="2200" dirty="0"/>
          </a:p>
        </p:txBody>
      </p:sp>
      <p:sp>
        <p:nvSpPr>
          <p:cNvPr id="4" name="Text 2"/>
          <p:cNvSpPr/>
          <p:nvPr/>
        </p:nvSpPr>
        <p:spPr>
          <a:xfrm>
            <a:off x="793790" y="3296841"/>
            <a:ext cx="6244709" cy="1088708"/>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To mitigate this risk, keys are often stored in secure hardware or software vaults designed specifically for protecting cryptographic keys. </a:t>
            </a:r>
            <a:endParaRPr lang="en-US" sz="1750" dirty="0"/>
          </a:p>
        </p:txBody>
      </p:sp>
      <p:sp>
        <p:nvSpPr>
          <p:cNvPr id="5" name="Text 3"/>
          <p:cNvSpPr/>
          <p:nvPr/>
        </p:nvSpPr>
        <p:spPr>
          <a:xfrm>
            <a:off x="793790" y="4589621"/>
            <a:ext cx="6244709" cy="217741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Trusted Platform Module (TPM):</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A TPM is a dedicated chip that provides hardware-based security functions. It stores keys securely and can perform cryptographic operations, like signing and decrypting, without ever exposing the key to the operating system or other software.</a:t>
            </a:r>
            <a:endParaRPr lang="en-US" sz="1750" dirty="0"/>
          </a:p>
        </p:txBody>
      </p:sp>
      <p:sp>
        <p:nvSpPr>
          <p:cNvPr id="6" name="Text 4"/>
          <p:cNvSpPr/>
          <p:nvPr/>
        </p:nvSpPr>
        <p:spPr>
          <a:xfrm>
            <a:off x="7599521" y="271569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D8B6A4"/>
                </a:solidFill>
                <a:latin typeface="Gelasio" pitchFamily="34" charset="0"/>
                <a:ea typeface="Gelasio" pitchFamily="34" charset="-122"/>
                <a:cs typeface="Gelasio" pitchFamily="34" charset="-120"/>
              </a:rPr>
              <a:t>Real Example:</a:t>
            </a:r>
            <a:endParaRPr lang="en-US" sz="2200" dirty="0"/>
          </a:p>
        </p:txBody>
      </p:sp>
      <p:sp>
        <p:nvSpPr>
          <p:cNvPr id="7" name="Text 5"/>
          <p:cNvSpPr/>
          <p:nvPr/>
        </p:nvSpPr>
        <p:spPr>
          <a:xfrm>
            <a:off x="7599521" y="3296841"/>
            <a:ext cx="6244709" cy="2903220"/>
          </a:xfrm>
          <a:prstGeom prst="rect">
            <a:avLst/>
          </a:prstGeom>
          <a:noFill/>
          <a:ln/>
        </p:spPr>
        <p:txBody>
          <a:bodyPr wrap="square" lIns="0" tIns="0" rIns="0" bIns="0" rtlCol="0" anchor="t"/>
          <a:lstStyle/>
          <a:p>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Many enterprises and institutions use </a:t>
            </a:r>
            <a:pPr algn="l" indent="0" marL="0">
              <a:lnSpc>
                <a:spcPts val="2850"/>
              </a:lnSpc>
              <a:buNone/>
            </a:pPr>
            <a:r>
              <a:rPr lang="en-US" sz="1750" b="1" dirty="0">
                <a:solidFill>
                  <a:srgbClr val="C9C2C0"/>
                </a:solidFill>
                <a:latin typeface="Gelasio" pitchFamily="34" charset="0"/>
                <a:ea typeface="Gelasio" pitchFamily="34" charset="-122"/>
                <a:cs typeface="Gelasio" pitchFamily="34" charset="-120"/>
              </a:rPr>
              <a:t>Hardware Security Modules (HSMs)</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to manage and store cryptographic keys. HSMs are tamper-resistant devices that securely generate, store, and manage encryption keys. The keys never leave the secure environment of the HSM, meaning they can't be directly accessed, even by administrators. HSMs are often used in banking, cloud services, and other sectors where robust security is essential.</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94003" y="466963"/>
            <a:ext cx="4242911" cy="530423"/>
          </a:xfrm>
          <a:prstGeom prst="rect">
            <a:avLst/>
          </a:prstGeom>
          <a:noFill/>
          <a:ln/>
        </p:spPr>
        <p:txBody>
          <a:bodyPr wrap="none" lIns="0" tIns="0" rIns="0" bIns="0" rtlCol="0" anchor="t"/>
          <a:lstStyle/>
          <a:p>
            <a:pPr algn="l" indent="0" marL="0">
              <a:lnSpc>
                <a:spcPts val="4150"/>
              </a:lnSpc>
              <a:buNone/>
            </a:pPr>
            <a:r>
              <a:rPr lang="en-US" sz="3300" dirty="0">
                <a:solidFill>
                  <a:srgbClr val="D8B6A4"/>
                </a:solidFill>
                <a:latin typeface="Gelasio" pitchFamily="34" charset="0"/>
                <a:ea typeface="Gelasio" pitchFamily="34" charset="-122"/>
                <a:cs typeface="Gelasio" pitchFamily="34" charset="-120"/>
              </a:rPr>
              <a:t>Types of Encryption</a:t>
            </a:r>
            <a:endParaRPr lang="en-US" sz="3300" dirty="0"/>
          </a:p>
        </p:txBody>
      </p:sp>
      <p:pic>
        <p:nvPicPr>
          <p:cNvPr id="3" name="Image 0" descr="preencoded.png">    </p:cNvPr>
          <p:cNvPicPr>
            <a:picLocks noChangeAspect="1"/>
          </p:cNvPicPr>
          <p:nvPr/>
        </p:nvPicPr>
        <p:blipFill>
          <a:blip r:embed="rId1"/>
          <a:stretch>
            <a:fillRect/>
          </a:stretch>
        </p:blipFill>
        <p:spPr>
          <a:xfrm>
            <a:off x="3689390" y="1336715"/>
            <a:ext cx="424220" cy="424220"/>
          </a:xfrm>
          <a:prstGeom prst="rect">
            <a:avLst/>
          </a:prstGeom>
        </p:spPr>
      </p:pic>
      <p:sp>
        <p:nvSpPr>
          <p:cNvPr id="4" name="Text 1"/>
          <p:cNvSpPr/>
          <p:nvPr/>
        </p:nvSpPr>
        <p:spPr>
          <a:xfrm>
            <a:off x="2817733" y="1972985"/>
            <a:ext cx="2167652" cy="265152"/>
          </a:xfrm>
          <a:prstGeom prst="rect">
            <a:avLst/>
          </a:prstGeom>
          <a:noFill/>
          <a:ln/>
        </p:spPr>
        <p:txBody>
          <a:bodyPr wrap="none" lIns="0" tIns="0" rIns="0" bIns="0" rtlCol="0" anchor="t"/>
          <a:lstStyle/>
          <a:p>
            <a:pPr algn="ctr" indent="0" marL="0">
              <a:lnSpc>
                <a:spcPts val="2050"/>
              </a:lnSpc>
              <a:buNone/>
            </a:pPr>
            <a:r>
              <a:rPr lang="en-US" sz="1650" dirty="0">
                <a:solidFill>
                  <a:srgbClr val="C9C2C0"/>
                </a:solidFill>
                <a:latin typeface="Gelasio" pitchFamily="34" charset="0"/>
                <a:ea typeface="Gelasio" pitchFamily="34" charset="-122"/>
                <a:cs typeface="Gelasio" pitchFamily="34" charset="-120"/>
              </a:rPr>
              <a:t>Symmetric Encryption </a:t>
            </a:r>
            <a:endParaRPr lang="en-US" sz="1650" dirty="0"/>
          </a:p>
        </p:txBody>
      </p:sp>
      <p:sp>
        <p:nvSpPr>
          <p:cNvPr id="5" name="Text 2"/>
          <p:cNvSpPr/>
          <p:nvPr/>
        </p:nvSpPr>
        <p:spPr>
          <a:xfrm>
            <a:off x="594003" y="2339935"/>
            <a:ext cx="6615113"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Symmetric encryption relies on the use of a single key that both the sender and receiver share</a:t>
            </a:r>
            <a:endParaRPr lang="en-US" sz="1300" dirty="0"/>
          </a:p>
        </p:txBody>
      </p:sp>
      <p:sp>
        <p:nvSpPr>
          <p:cNvPr id="6" name="Text 3"/>
          <p:cNvSpPr/>
          <p:nvPr/>
        </p:nvSpPr>
        <p:spPr>
          <a:xfrm>
            <a:off x="594003" y="2942153"/>
            <a:ext cx="6615113"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This key is used for both encrypting the plaintext into ciphertext and decrypting the ciphertext back into readable plaintext</a:t>
            </a:r>
            <a:endParaRPr lang="en-US" sz="1300" dirty="0"/>
          </a:p>
        </p:txBody>
      </p:sp>
      <p:sp>
        <p:nvSpPr>
          <p:cNvPr id="7" name="Text 4"/>
          <p:cNvSpPr/>
          <p:nvPr/>
        </p:nvSpPr>
        <p:spPr>
          <a:xfrm>
            <a:off x="594003" y="3544372"/>
            <a:ext cx="6615113" cy="81438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While symmetric encryption is fast and efficient for large amounts of data, the challenge lies in securely sharing and managing the key between the sender and recipient.</a:t>
            </a:r>
            <a:endParaRPr lang="en-US" sz="1300" dirty="0"/>
          </a:p>
        </p:txBody>
      </p:sp>
      <p:pic>
        <p:nvPicPr>
          <p:cNvPr id="8" name="Image 1" descr="preencoded.png">    </p:cNvPr>
          <p:cNvPicPr>
            <a:picLocks noChangeAspect="1"/>
          </p:cNvPicPr>
          <p:nvPr/>
        </p:nvPicPr>
        <p:blipFill>
          <a:blip r:embed="rId2"/>
          <a:stretch>
            <a:fillRect/>
          </a:stretch>
        </p:blipFill>
        <p:spPr>
          <a:xfrm>
            <a:off x="10516672" y="1336715"/>
            <a:ext cx="424220" cy="424220"/>
          </a:xfrm>
          <a:prstGeom prst="rect">
            <a:avLst/>
          </a:prstGeom>
        </p:spPr>
      </p:pic>
      <p:sp>
        <p:nvSpPr>
          <p:cNvPr id="9" name="Text 5"/>
          <p:cNvSpPr/>
          <p:nvPr/>
        </p:nvSpPr>
        <p:spPr>
          <a:xfrm>
            <a:off x="9667994" y="1972985"/>
            <a:ext cx="2121456" cy="265152"/>
          </a:xfrm>
          <a:prstGeom prst="rect">
            <a:avLst/>
          </a:prstGeom>
          <a:noFill/>
          <a:ln/>
        </p:spPr>
        <p:txBody>
          <a:bodyPr wrap="none" lIns="0" tIns="0" rIns="0" bIns="0" rtlCol="0" anchor="t"/>
          <a:lstStyle/>
          <a:p>
            <a:pPr algn="ctr" indent="0" marL="0">
              <a:lnSpc>
                <a:spcPts val="2050"/>
              </a:lnSpc>
              <a:buNone/>
            </a:pPr>
            <a:r>
              <a:rPr lang="en-US" sz="1650" dirty="0">
                <a:solidFill>
                  <a:srgbClr val="C9C2C0"/>
                </a:solidFill>
                <a:latin typeface="Gelasio" pitchFamily="34" charset="0"/>
                <a:ea typeface="Gelasio" pitchFamily="34" charset="-122"/>
                <a:cs typeface="Gelasio" pitchFamily="34" charset="-120"/>
              </a:rPr>
              <a:t>Symmetric Example:</a:t>
            </a:r>
            <a:endParaRPr lang="en-US" sz="1650" dirty="0"/>
          </a:p>
        </p:txBody>
      </p:sp>
      <p:sp>
        <p:nvSpPr>
          <p:cNvPr id="10" name="Text 6"/>
          <p:cNvSpPr/>
          <p:nvPr/>
        </p:nvSpPr>
        <p:spPr>
          <a:xfrm>
            <a:off x="7421166" y="2339935"/>
            <a:ext cx="6615232" cy="814388"/>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C2C0"/>
                </a:solidFill>
                <a:latin typeface="Gelasio" pitchFamily="34" charset="0"/>
                <a:ea typeface="Gelasio" pitchFamily="34" charset="-122"/>
                <a:cs typeface="Gelasio" pitchFamily="34" charset="-120"/>
              </a:rPr>
              <a:t>Stream ciphers </a:t>
            </a:r>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work by encrypting data one bit or byte at a time, which makes them well-suited for environments where data comes in continuously (e.g., streaming video or audio).</a:t>
            </a:r>
            <a:endParaRPr lang="en-US" sz="1300" dirty="0"/>
          </a:p>
        </p:txBody>
      </p:sp>
      <p:sp>
        <p:nvSpPr>
          <p:cNvPr id="11" name="Text 7"/>
          <p:cNvSpPr/>
          <p:nvPr/>
        </p:nvSpPr>
        <p:spPr>
          <a:xfrm>
            <a:off x="7421166" y="3213616"/>
            <a:ext cx="6615232"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They use a key to generate a pseudorandom stream of bits, known as the keystream, which is XORed with the plaintext to produce ciphertext.</a:t>
            </a:r>
            <a:endParaRPr lang="en-US" sz="1300" dirty="0"/>
          </a:p>
        </p:txBody>
      </p:sp>
      <p:sp>
        <p:nvSpPr>
          <p:cNvPr id="12" name="Text 8"/>
          <p:cNvSpPr/>
          <p:nvPr/>
        </p:nvSpPr>
        <p:spPr>
          <a:xfrm>
            <a:off x="7421166" y="3815834"/>
            <a:ext cx="6615232" cy="542925"/>
          </a:xfrm>
          <a:prstGeom prst="rect">
            <a:avLst/>
          </a:prstGeom>
          <a:noFill/>
          <a:ln/>
        </p:spPr>
        <p:txBody>
          <a:bodyPr wrap="square" lIns="0" tIns="0" rIns="0" bIns="0" rtlCol="0" anchor="t"/>
          <a:lstStyle/>
          <a:p>
            <a:pPr algn="l" marL="342900" indent="-342900">
              <a:lnSpc>
                <a:spcPts val="2100"/>
              </a:lnSpc>
              <a:buSzPct val="100000"/>
              <a:buChar char="•"/>
            </a:pPr>
            <a:r>
              <a:rPr lang="en-US" sz="1300" b="1" dirty="0">
                <a:solidFill>
                  <a:srgbClr val="C9C2C0"/>
                </a:solidFill>
                <a:latin typeface="Gelasio" pitchFamily="34" charset="0"/>
                <a:ea typeface="Gelasio" pitchFamily="34" charset="-122"/>
                <a:cs typeface="Gelasio" pitchFamily="34" charset="-120"/>
              </a:rPr>
              <a:t>Example:</a:t>
            </a:r>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 RC4 (Rivest Cipher 4) was one of the earliest and widely used stream ciphers, notably in securing early internet traffic.</a:t>
            </a:r>
            <a:endParaRPr lang="en-US" sz="1300" dirty="0"/>
          </a:p>
        </p:txBody>
      </p:sp>
      <p:sp>
        <p:nvSpPr>
          <p:cNvPr id="13" name="Text 9"/>
          <p:cNvSpPr/>
          <p:nvPr/>
        </p:nvSpPr>
        <p:spPr>
          <a:xfrm>
            <a:off x="7421166" y="4460558"/>
            <a:ext cx="6615232" cy="271463"/>
          </a:xfrm>
          <a:prstGeom prst="rect">
            <a:avLst/>
          </a:prstGeom>
          <a:noFill/>
          <a:ln/>
        </p:spPr>
        <p:txBody>
          <a:bodyPr wrap="none" lIns="0" tIns="0" rIns="0" bIns="0" rtlCol="0" anchor="t"/>
          <a:lstStyle/>
          <a:p>
            <a:pPr algn="ctr" indent="0" marL="0">
              <a:lnSpc>
                <a:spcPts val="2100"/>
              </a:lnSpc>
              <a:buNone/>
            </a:pPr>
            <a:endParaRPr lang="en-US" sz="1300" dirty="0"/>
          </a:p>
        </p:txBody>
      </p:sp>
      <p:pic>
        <p:nvPicPr>
          <p:cNvPr id="14" name="Image 2" descr="preencoded.png">    </p:cNvPr>
          <p:cNvPicPr>
            <a:picLocks noChangeAspect="1"/>
          </p:cNvPicPr>
          <p:nvPr/>
        </p:nvPicPr>
        <p:blipFill>
          <a:blip r:embed="rId3"/>
          <a:stretch>
            <a:fillRect/>
          </a:stretch>
        </p:blipFill>
        <p:spPr>
          <a:xfrm>
            <a:off x="3689390" y="5071348"/>
            <a:ext cx="424220" cy="424220"/>
          </a:xfrm>
          <a:prstGeom prst="rect">
            <a:avLst/>
          </a:prstGeom>
        </p:spPr>
      </p:pic>
      <p:sp>
        <p:nvSpPr>
          <p:cNvPr id="15" name="Text 10"/>
          <p:cNvSpPr/>
          <p:nvPr/>
        </p:nvSpPr>
        <p:spPr>
          <a:xfrm>
            <a:off x="2752725" y="5707618"/>
            <a:ext cx="2297668" cy="265152"/>
          </a:xfrm>
          <a:prstGeom prst="rect">
            <a:avLst/>
          </a:prstGeom>
          <a:noFill/>
          <a:ln/>
        </p:spPr>
        <p:txBody>
          <a:bodyPr wrap="none" lIns="0" tIns="0" rIns="0" bIns="0" rtlCol="0" anchor="t"/>
          <a:lstStyle/>
          <a:p>
            <a:pPr algn="ctr" indent="0" marL="0">
              <a:lnSpc>
                <a:spcPts val="2050"/>
              </a:lnSpc>
              <a:buNone/>
            </a:pPr>
            <a:r>
              <a:rPr lang="en-US" sz="1650" dirty="0">
                <a:solidFill>
                  <a:srgbClr val="C9C2C0"/>
                </a:solidFill>
                <a:latin typeface="Gelasio" pitchFamily="34" charset="0"/>
                <a:ea typeface="Gelasio" pitchFamily="34" charset="-122"/>
                <a:cs typeface="Gelasio" pitchFamily="34" charset="-120"/>
              </a:rPr>
              <a:t>Asymmetric Encryption:</a:t>
            </a:r>
            <a:endParaRPr lang="en-US" sz="1650" dirty="0"/>
          </a:p>
        </p:txBody>
      </p:sp>
      <p:sp>
        <p:nvSpPr>
          <p:cNvPr id="16" name="Text 11"/>
          <p:cNvSpPr/>
          <p:nvPr/>
        </p:nvSpPr>
        <p:spPr>
          <a:xfrm>
            <a:off x="594003" y="6074569"/>
            <a:ext cx="6615113" cy="814388"/>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Asymmetric encryption solves the key distribution problem present in symmetric encryption by using two mathematically related keys: </a:t>
            </a:r>
            <a:pPr algn="l" indent="0" marL="0">
              <a:lnSpc>
                <a:spcPts val="2100"/>
              </a:lnSpc>
              <a:buNone/>
            </a:pPr>
            <a:r>
              <a:rPr lang="en-US" sz="1300" b="1" dirty="0">
                <a:solidFill>
                  <a:srgbClr val="C9C2C0"/>
                </a:solidFill>
                <a:latin typeface="Gelasio" pitchFamily="34" charset="0"/>
                <a:ea typeface="Gelasio" pitchFamily="34" charset="-122"/>
                <a:cs typeface="Gelasio" pitchFamily="34" charset="-120"/>
              </a:rPr>
              <a:t>a public key and a private key</a:t>
            </a:r>
            <a:pPr algn="l" indent="0" marL="0">
              <a:lnSpc>
                <a:spcPts val="2100"/>
              </a:lnSpc>
              <a:buNone/>
            </a:pPr>
            <a:r>
              <a:rPr lang="en-US" sz="1300" dirty="0">
                <a:solidFill>
                  <a:srgbClr val="C9C2C0"/>
                </a:solidFill>
                <a:latin typeface="Gelasio" pitchFamily="34" charset="0"/>
                <a:ea typeface="Gelasio" pitchFamily="34" charset="-122"/>
                <a:cs typeface="Gelasio" pitchFamily="34" charset="-120"/>
              </a:rPr>
              <a:t>.</a:t>
            </a:r>
            <a:endParaRPr lang="en-US" sz="1300" dirty="0"/>
          </a:p>
        </p:txBody>
      </p:sp>
      <p:sp>
        <p:nvSpPr>
          <p:cNvPr id="17" name="Text 12"/>
          <p:cNvSpPr/>
          <p:nvPr/>
        </p:nvSpPr>
        <p:spPr>
          <a:xfrm>
            <a:off x="594003" y="6948249"/>
            <a:ext cx="6615113"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Data encrypted with the public key can only be decrypted with the corresponding private key, and vice versa.</a:t>
            </a:r>
            <a:endParaRPr lang="en-US" sz="1300" dirty="0"/>
          </a:p>
        </p:txBody>
      </p:sp>
      <p:pic>
        <p:nvPicPr>
          <p:cNvPr id="18" name="Image 3" descr="preencoded.png">    </p:cNvPr>
          <p:cNvPicPr>
            <a:picLocks noChangeAspect="1"/>
          </p:cNvPicPr>
          <p:nvPr/>
        </p:nvPicPr>
        <p:blipFill>
          <a:blip r:embed="rId4"/>
          <a:stretch>
            <a:fillRect/>
          </a:stretch>
        </p:blipFill>
        <p:spPr>
          <a:xfrm>
            <a:off x="10516672" y="5071348"/>
            <a:ext cx="424220" cy="424220"/>
          </a:xfrm>
          <a:prstGeom prst="rect">
            <a:avLst/>
          </a:prstGeom>
        </p:spPr>
      </p:pic>
      <p:sp>
        <p:nvSpPr>
          <p:cNvPr id="19" name="Text 13"/>
          <p:cNvSpPr/>
          <p:nvPr/>
        </p:nvSpPr>
        <p:spPr>
          <a:xfrm>
            <a:off x="9667994" y="5707618"/>
            <a:ext cx="2121456" cy="265152"/>
          </a:xfrm>
          <a:prstGeom prst="rect">
            <a:avLst/>
          </a:prstGeom>
          <a:noFill/>
          <a:ln/>
        </p:spPr>
        <p:txBody>
          <a:bodyPr wrap="none" lIns="0" tIns="0" rIns="0" bIns="0" rtlCol="0" anchor="t"/>
          <a:lstStyle/>
          <a:p>
            <a:pPr algn="ctr" indent="0" marL="0">
              <a:lnSpc>
                <a:spcPts val="2050"/>
              </a:lnSpc>
              <a:buNone/>
            </a:pPr>
            <a:r>
              <a:rPr lang="en-US" sz="1650" dirty="0">
                <a:solidFill>
                  <a:srgbClr val="C9C2C0"/>
                </a:solidFill>
                <a:latin typeface="Gelasio" pitchFamily="34" charset="0"/>
                <a:ea typeface="Gelasio" pitchFamily="34" charset="-122"/>
                <a:cs typeface="Gelasio" pitchFamily="34" charset="-120"/>
              </a:rPr>
              <a:t>Asymmetric Example:</a:t>
            </a:r>
            <a:endParaRPr lang="en-US" sz="1650" dirty="0"/>
          </a:p>
        </p:txBody>
      </p:sp>
      <p:sp>
        <p:nvSpPr>
          <p:cNvPr id="20" name="Text 14"/>
          <p:cNvSpPr/>
          <p:nvPr/>
        </p:nvSpPr>
        <p:spPr>
          <a:xfrm>
            <a:off x="7421166" y="6074569"/>
            <a:ext cx="6615232" cy="542925"/>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Example: RSA (Rivest–Shamir–Adleman) is a widely used asymmetric encryption algorithm used in HTTPS.</a:t>
            </a:r>
            <a:endParaRPr lang="en-US" sz="1300" dirty="0"/>
          </a:p>
        </p:txBody>
      </p:sp>
      <p:sp>
        <p:nvSpPr>
          <p:cNvPr id="21" name="Text 15"/>
          <p:cNvSpPr/>
          <p:nvPr/>
        </p:nvSpPr>
        <p:spPr>
          <a:xfrm>
            <a:off x="7421166" y="6676787"/>
            <a:ext cx="6615232" cy="1085850"/>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C9C2C0"/>
                </a:solidFill>
                <a:latin typeface="Gelasio" pitchFamily="34" charset="0"/>
                <a:ea typeface="Gelasio" pitchFamily="34" charset="-122"/>
                <a:cs typeface="Gelasio" pitchFamily="34" charset="-120"/>
              </a:rPr>
              <a:t>When you visit a secure website (e.g., your bank’s website), RSA encryption is used to protect the data exchanged between your browser and the server. The server shares its public key with your browser, which encrypts sensitive information (like your login credentials) that only the server can decrypt using its private key.</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333619"/>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D8B6A4"/>
                </a:solidFill>
                <a:latin typeface="Gelasio" pitchFamily="34" charset="0"/>
                <a:ea typeface="Gelasio" pitchFamily="34" charset="-122"/>
                <a:cs typeface="Gelasio" pitchFamily="34" charset="-120"/>
              </a:rPr>
              <a:t>Hashing</a:t>
            </a:r>
            <a:endParaRPr lang="en-US" sz="4450" dirty="0"/>
          </a:p>
        </p:txBody>
      </p:sp>
      <p:sp>
        <p:nvSpPr>
          <p:cNvPr id="4" name="Text 1"/>
          <p:cNvSpPr/>
          <p:nvPr/>
        </p:nvSpPr>
        <p:spPr>
          <a:xfrm>
            <a:off x="793790" y="2382560"/>
            <a:ext cx="7556421"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A hash function</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always produces the same hash for a given input, no matter how many times you run it. Even the smallest change in the input will produce a completely different hash, making it ideal for detecting changes in data.</a:t>
            </a:r>
            <a:endParaRPr lang="en-US" sz="1750" dirty="0"/>
          </a:p>
        </p:txBody>
      </p:sp>
      <p:sp>
        <p:nvSpPr>
          <p:cNvPr id="5" name="Text 2"/>
          <p:cNvSpPr/>
          <p:nvPr/>
        </p:nvSpPr>
        <p:spPr>
          <a:xfrm>
            <a:off x="793790" y="3913465"/>
            <a:ext cx="7556421"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The key aspect </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of hashing is that it is a one-way function, meaning that you cannot reverse-engineer the original input from the hash value. Hashing is primarily used to ensure data integrity—to verify that data has not been altered or tampered with.</a:t>
            </a:r>
            <a:endParaRPr lang="en-US" sz="1750" dirty="0"/>
          </a:p>
        </p:txBody>
      </p:sp>
      <p:sp>
        <p:nvSpPr>
          <p:cNvPr id="6" name="Text 3"/>
          <p:cNvSpPr/>
          <p:nvPr/>
        </p:nvSpPr>
        <p:spPr>
          <a:xfrm>
            <a:off x="793790" y="5444371"/>
            <a:ext cx="7556421" cy="1451610"/>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9C2C0"/>
                </a:solidFill>
                <a:latin typeface="Gelasio" pitchFamily="34" charset="0"/>
                <a:ea typeface="Gelasio" pitchFamily="34" charset="-122"/>
                <a:cs typeface="Gelasio" pitchFamily="34" charset="-120"/>
              </a:rPr>
              <a:t>Real Example:</a:t>
            </a:r>
            <a:pPr algn="l" indent="0" marL="0">
              <a:lnSpc>
                <a:spcPts val="2850"/>
              </a:lnSpc>
              <a:buNone/>
            </a:pPr>
            <a:r>
              <a:rPr lang="en-US" sz="1750" dirty="0">
                <a:solidFill>
                  <a:srgbClr val="C9C2C0"/>
                </a:solidFill>
                <a:latin typeface="Gelasio" pitchFamily="34" charset="0"/>
                <a:ea typeface="Gelasio" pitchFamily="34" charset="-122"/>
                <a:cs typeface="Gelasio" pitchFamily="34" charset="-120"/>
              </a:rPr>
              <a:t> SHA-256 is one of the most widely used hashing algorithms today.  SHA-256 outputs a fixed 256-bit hash and is used in applications like verifying the integrity of downloaded files, blockchain technologies (e.g., Bitcoin), and SSL certificates.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2025-10-03T19:57:21Z</dcterms:created>
  <dcterms:modified xsi:type="dcterms:W3CDTF">2025-10-03T19:57:21Z</dcterms:modified>
</cp:coreProperties>
</file>